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6" r:id="rId3"/>
    <p:sldId id="271" r:id="rId4"/>
    <p:sldId id="257" r:id="rId5"/>
    <p:sldId id="300" r:id="rId6"/>
    <p:sldId id="294" r:id="rId7"/>
    <p:sldId id="258" r:id="rId8"/>
    <p:sldId id="273" r:id="rId9"/>
    <p:sldId id="272" r:id="rId10"/>
    <p:sldId id="295" r:id="rId11"/>
    <p:sldId id="301" r:id="rId12"/>
    <p:sldId id="281" r:id="rId13"/>
    <p:sldId id="283" r:id="rId14"/>
    <p:sldId id="282" r:id="rId15"/>
    <p:sldId id="284" r:id="rId16"/>
    <p:sldId id="285" r:id="rId17"/>
    <p:sldId id="286" r:id="rId18"/>
    <p:sldId id="287" r:id="rId19"/>
    <p:sldId id="269" r:id="rId20"/>
    <p:sldId id="268" r:id="rId21"/>
    <p:sldId id="293" r:id="rId22"/>
    <p:sldId id="288" r:id="rId23"/>
    <p:sldId id="289" r:id="rId24"/>
    <p:sldId id="290"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7"/>
    <p:restoredTop sz="94694"/>
  </p:normalViewPr>
  <p:slideViewPr>
    <p:cSldViewPr snapToGrid="0" snapToObjects="1">
      <p:cViewPr varScale="1">
        <p:scale>
          <a:sx n="121" d="100"/>
          <a:sy n="121" d="100"/>
        </p:scale>
        <p:origin x="1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F71E9-9452-46A0-A99D-A571F37492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60B6BA8-60AC-49ED-B30A-385C91EB905E}">
      <dgm:prSet/>
      <dgm:spPr/>
      <dgm:t>
        <a:bodyPr/>
        <a:lstStyle/>
        <a:p>
          <a:r>
            <a:rPr lang="en-GB" dirty="0"/>
            <a:t>This Webinar outlines the basic principles and strategies that can be applied by Tdh’s CBO and NGO partners in Gaza to manage their risks. </a:t>
          </a:r>
          <a:endParaRPr lang="en-US" dirty="0"/>
        </a:p>
      </dgm:t>
    </dgm:pt>
    <dgm:pt modelId="{E54F9F8A-ECFB-473D-B409-6CCBAB9EA5D6}" type="parTrans" cxnId="{F442B73F-8A59-4184-80D0-299D27FDE4BA}">
      <dgm:prSet/>
      <dgm:spPr/>
      <dgm:t>
        <a:bodyPr/>
        <a:lstStyle/>
        <a:p>
          <a:endParaRPr lang="en-US"/>
        </a:p>
      </dgm:t>
    </dgm:pt>
    <dgm:pt modelId="{E1AED68E-1066-45AC-B463-83447F28833F}" type="sibTrans" cxnId="{F442B73F-8A59-4184-80D0-299D27FDE4BA}">
      <dgm:prSet/>
      <dgm:spPr/>
      <dgm:t>
        <a:bodyPr/>
        <a:lstStyle/>
        <a:p>
          <a:endParaRPr lang="en-US"/>
        </a:p>
      </dgm:t>
    </dgm:pt>
    <dgm:pt modelId="{90D49FB6-E0E4-42B2-99DE-7D7EE6366ACB}">
      <dgm:prSet/>
      <dgm:spPr/>
      <dgm:t>
        <a:bodyPr/>
        <a:lstStyle/>
        <a:p>
          <a:r>
            <a:rPr lang="en-GB" dirty="0"/>
            <a:t>It should help Tdh’s partners to:</a:t>
          </a:r>
          <a:endParaRPr lang="en-US" dirty="0"/>
        </a:p>
      </dgm:t>
    </dgm:pt>
    <dgm:pt modelId="{1E73FE9A-BC1F-4AA2-921B-7A9659280668}" type="parTrans" cxnId="{3C680430-5A0E-438D-8477-129E8B21DDC7}">
      <dgm:prSet/>
      <dgm:spPr/>
      <dgm:t>
        <a:bodyPr/>
        <a:lstStyle/>
        <a:p>
          <a:endParaRPr lang="en-US"/>
        </a:p>
      </dgm:t>
    </dgm:pt>
    <dgm:pt modelId="{AB28684D-23C4-4DB0-AAF6-9409EFEBABD1}" type="sibTrans" cxnId="{3C680430-5A0E-438D-8477-129E8B21DDC7}">
      <dgm:prSet/>
      <dgm:spPr/>
      <dgm:t>
        <a:bodyPr/>
        <a:lstStyle/>
        <a:p>
          <a:endParaRPr lang="en-US"/>
        </a:p>
      </dgm:t>
    </dgm:pt>
    <dgm:pt modelId="{683E1A16-B661-4641-AD60-B64A60520CC6}">
      <dgm:prSet/>
      <dgm:spPr/>
      <dgm:t>
        <a:bodyPr/>
        <a:lstStyle/>
        <a:p>
          <a:r>
            <a:rPr lang="en-GB" dirty="0"/>
            <a:t>1. Identify the major risks that apply to their charity</a:t>
          </a:r>
          <a:endParaRPr lang="en-US" dirty="0"/>
        </a:p>
      </dgm:t>
    </dgm:pt>
    <dgm:pt modelId="{D7A6DB34-9431-4384-A434-EDDD6854D357}" type="parTrans" cxnId="{1A7F1B04-4450-47D9-AA7E-D12B0AD46A88}">
      <dgm:prSet/>
      <dgm:spPr/>
      <dgm:t>
        <a:bodyPr/>
        <a:lstStyle/>
        <a:p>
          <a:endParaRPr lang="en-US"/>
        </a:p>
      </dgm:t>
    </dgm:pt>
    <dgm:pt modelId="{E44F9D10-06DD-469B-8CFA-4A3A3BBA86EF}" type="sibTrans" cxnId="{1A7F1B04-4450-47D9-AA7E-D12B0AD46A88}">
      <dgm:prSet/>
      <dgm:spPr/>
      <dgm:t>
        <a:bodyPr/>
        <a:lstStyle/>
        <a:p>
          <a:endParaRPr lang="en-US"/>
        </a:p>
      </dgm:t>
    </dgm:pt>
    <dgm:pt modelId="{B36B2679-6618-4AA4-95D5-99F6ABDFEB9F}">
      <dgm:prSet/>
      <dgm:spPr/>
      <dgm:t>
        <a:bodyPr/>
        <a:lstStyle/>
        <a:p>
          <a:r>
            <a:rPr lang="en-GB" dirty="0"/>
            <a:t>2. Make decisions about how to respond to the risks they face</a:t>
          </a:r>
          <a:endParaRPr lang="en-US" dirty="0"/>
        </a:p>
      </dgm:t>
    </dgm:pt>
    <dgm:pt modelId="{4577C2C3-6739-4108-B8E6-83C97D3E719D}" type="parTrans" cxnId="{50E594B2-4A1F-4D7D-B17B-E197DE59C13C}">
      <dgm:prSet/>
      <dgm:spPr/>
      <dgm:t>
        <a:bodyPr/>
        <a:lstStyle/>
        <a:p>
          <a:endParaRPr lang="en-US"/>
        </a:p>
      </dgm:t>
    </dgm:pt>
    <dgm:pt modelId="{000D8247-0103-45A9-A9E2-41C0952CC7D1}" type="sibTrans" cxnId="{50E594B2-4A1F-4D7D-B17B-E197DE59C13C}">
      <dgm:prSet/>
      <dgm:spPr/>
      <dgm:t>
        <a:bodyPr/>
        <a:lstStyle/>
        <a:p>
          <a:endParaRPr lang="en-US"/>
        </a:p>
      </dgm:t>
    </dgm:pt>
    <dgm:pt modelId="{2DC3C3A0-648D-420D-A2D1-D1FBEB46C356}" type="pres">
      <dgm:prSet presAssocID="{138F71E9-9452-46A0-A99D-A571F3749293}" presName="root" presStyleCnt="0">
        <dgm:presLayoutVars>
          <dgm:dir/>
          <dgm:resizeHandles val="exact"/>
        </dgm:presLayoutVars>
      </dgm:prSet>
      <dgm:spPr/>
    </dgm:pt>
    <dgm:pt modelId="{B9D3D1D7-13B4-4681-8F74-60CFF77DFF9A}" type="pres">
      <dgm:prSet presAssocID="{060B6BA8-60AC-49ED-B30A-385C91EB905E}" presName="compNode" presStyleCnt="0"/>
      <dgm:spPr/>
    </dgm:pt>
    <dgm:pt modelId="{3DBD3A64-001F-4D96-8D50-48DC7B42C26E}" type="pres">
      <dgm:prSet presAssocID="{060B6BA8-60AC-49ED-B30A-385C91EB905E}" presName="bgRect" presStyleLbl="bgShp" presStyleIdx="0" presStyleCnt="4"/>
      <dgm:spPr/>
    </dgm:pt>
    <dgm:pt modelId="{9AD27B40-6810-43DA-BDAB-421C86BB34F0}" type="pres">
      <dgm:prSet presAssocID="{060B6BA8-60AC-49ED-B30A-385C91EB90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CB2BD7D-D7C0-47B1-94A7-5E7256A9DF77}" type="pres">
      <dgm:prSet presAssocID="{060B6BA8-60AC-49ED-B30A-385C91EB905E}" presName="spaceRect" presStyleCnt="0"/>
      <dgm:spPr/>
    </dgm:pt>
    <dgm:pt modelId="{34145E90-8E80-4B2F-B1A4-D9912BFC0A41}" type="pres">
      <dgm:prSet presAssocID="{060B6BA8-60AC-49ED-B30A-385C91EB905E}" presName="parTx" presStyleLbl="revTx" presStyleIdx="0" presStyleCnt="4">
        <dgm:presLayoutVars>
          <dgm:chMax val="0"/>
          <dgm:chPref val="0"/>
        </dgm:presLayoutVars>
      </dgm:prSet>
      <dgm:spPr/>
    </dgm:pt>
    <dgm:pt modelId="{C70B09A9-F006-4ED5-A3BD-C2809CEFD19F}" type="pres">
      <dgm:prSet presAssocID="{E1AED68E-1066-45AC-B463-83447F28833F}" presName="sibTrans" presStyleCnt="0"/>
      <dgm:spPr/>
    </dgm:pt>
    <dgm:pt modelId="{678B9B12-0B5B-44EF-AC61-71D3D6C87C38}" type="pres">
      <dgm:prSet presAssocID="{90D49FB6-E0E4-42B2-99DE-7D7EE6366ACB}" presName="compNode" presStyleCnt="0"/>
      <dgm:spPr/>
    </dgm:pt>
    <dgm:pt modelId="{BCD0CC9C-022B-42B4-920C-00FD673E5AA6}" type="pres">
      <dgm:prSet presAssocID="{90D49FB6-E0E4-42B2-99DE-7D7EE6366ACB}" presName="bgRect" presStyleLbl="bgShp" presStyleIdx="1" presStyleCnt="4"/>
      <dgm:spPr/>
    </dgm:pt>
    <dgm:pt modelId="{C4EE7629-B38F-4F2F-A562-899CD6546F9B}" type="pres">
      <dgm:prSet presAssocID="{90D49FB6-E0E4-42B2-99DE-7D7EE6366A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5089596A-8687-4B42-B1D9-91081A339B8D}" type="pres">
      <dgm:prSet presAssocID="{90D49FB6-E0E4-42B2-99DE-7D7EE6366ACB}" presName="spaceRect" presStyleCnt="0"/>
      <dgm:spPr/>
    </dgm:pt>
    <dgm:pt modelId="{7BF03CF6-A7A7-4DC9-BE05-342A2CD10D65}" type="pres">
      <dgm:prSet presAssocID="{90D49FB6-E0E4-42B2-99DE-7D7EE6366ACB}" presName="parTx" presStyleLbl="revTx" presStyleIdx="1" presStyleCnt="4">
        <dgm:presLayoutVars>
          <dgm:chMax val="0"/>
          <dgm:chPref val="0"/>
        </dgm:presLayoutVars>
      </dgm:prSet>
      <dgm:spPr/>
    </dgm:pt>
    <dgm:pt modelId="{077411FA-3F7D-4C47-863A-BCB711216512}" type="pres">
      <dgm:prSet presAssocID="{AB28684D-23C4-4DB0-AAF6-9409EFEBABD1}" presName="sibTrans" presStyleCnt="0"/>
      <dgm:spPr/>
    </dgm:pt>
    <dgm:pt modelId="{C800C611-F3D3-4558-BB87-9A672CE31C1A}" type="pres">
      <dgm:prSet presAssocID="{683E1A16-B661-4641-AD60-B64A60520CC6}" presName="compNode" presStyleCnt="0"/>
      <dgm:spPr/>
    </dgm:pt>
    <dgm:pt modelId="{BFBEE9D8-FB23-46B9-9695-5D684A5B89A9}" type="pres">
      <dgm:prSet presAssocID="{683E1A16-B661-4641-AD60-B64A60520CC6}" presName="bgRect" presStyleLbl="bgShp" presStyleIdx="2" presStyleCnt="4"/>
      <dgm:spPr/>
    </dgm:pt>
    <dgm:pt modelId="{597FD148-762E-4CF8-8BE6-A1A5765B7E85}" type="pres">
      <dgm:prSet presAssocID="{683E1A16-B661-4641-AD60-B64A60520C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CA10440B-65A9-4DCB-A056-9AA26E3489BD}" type="pres">
      <dgm:prSet presAssocID="{683E1A16-B661-4641-AD60-B64A60520CC6}" presName="spaceRect" presStyleCnt="0"/>
      <dgm:spPr/>
    </dgm:pt>
    <dgm:pt modelId="{EF4217CA-8F2F-4D00-9F31-81BDC114D008}" type="pres">
      <dgm:prSet presAssocID="{683E1A16-B661-4641-AD60-B64A60520CC6}" presName="parTx" presStyleLbl="revTx" presStyleIdx="2" presStyleCnt="4">
        <dgm:presLayoutVars>
          <dgm:chMax val="0"/>
          <dgm:chPref val="0"/>
        </dgm:presLayoutVars>
      </dgm:prSet>
      <dgm:spPr/>
    </dgm:pt>
    <dgm:pt modelId="{E48E2C36-BF55-4D47-897B-7720CB5B1787}" type="pres">
      <dgm:prSet presAssocID="{E44F9D10-06DD-469B-8CFA-4A3A3BBA86EF}" presName="sibTrans" presStyleCnt="0"/>
      <dgm:spPr/>
    </dgm:pt>
    <dgm:pt modelId="{AFC95CA2-A0AA-4E01-B28D-CC64217F98C0}" type="pres">
      <dgm:prSet presAssocID="{B36B2679-6618-4AA4-95D5-99F6ABDFEB9F}" presName="compNode" presStyleCnt="0"/>
      <dgm:spPr/>
    </dgm:pt>
    <dgm:pt modelId="{34C0EA24-F5FA-4E09-B131-9CF881063C22}" type="pres">
      <dgm:prSet presAssocID="{B36B2679-6618-4AA4-95D5-99F6ABDFEB9F}" presName="bgRect" presStyleLbl="bgShp" presStyleIdx="3" presStyleCnt="4"/>
      <dgm:spPr/>
    </dgm:pt>
    <dgm:pt modelId="{0A0E13CA-D143-404B-B9AD-20EB4F246C7A}" type="pres">
      <dgm:prSet presAssocID="{B36B2679-6618-4AA4-95D5-99F6ABDFEB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B8A520DC-0BDF-4A58-8549-5BBB29E63723}" type="pres">
      <dgm:prSet presAssocID="{B36B2679-6618-4AA4-95D5-99F6ABDFEB9F}" presName="spaceRect" presStyleCnt="0"/>
      <dgm:spPr/>
    </dgm:pt>
    <dgm:pt modelId="{D16EEA1B-5F15-4D50-8EBE-D0D3937B1FDA}" type="pres">
      <dgm:prSet presAssocID="{B36B2679-6618-4AA4-95D5-99F6ABDFEB9F}" presName="parTx" presStyleLbl="revTx" presStyleIdx="3" presStyleCnt="4">
        <dgm:presLayoutVars>
          <dgm:chMax val="0"/>
          <dgm:chPref val="0"/>
        </dgm:presLayoutVars>
      </dgm:prSet>
      <dgm:spPr/>
    </dgm:pt>
  </dgm:ptLst>
  <dgm:cxnLst>
    <dgm:cxn modelId="{1A7F1B04-4450-47D9-AA7E-D12B0AD46A88}" srcId="{138F71E9-9452-46A0-A99D-A571F3749293}" destId="{683E1A16-B661-4641-AD60-B64A60520CC6}" srcOrd="2" destOrd="0" parTransId="{D7A6DB34-9431-4384-A434-EDDD6854D357}" sibTransId="{E44F9D10-06DD-469B-8CFA-4A3A3BBA86EF}"/>
    <dgm:cxn modelId="{AB438423-E0E6-4070-B474-3C46868939DB}" type="presOf" srcId="{683E1A16-B661-4641-AD60-B64A60520CC6}" destId="{EF4217CA-8F2F-4D00-9F31-81BDC114D008}" srcOrd="0" destOrd="0" presId="urn:microsoft.com/office/officeart/2018/2/layout/IconVerticalSolidList"/>
    <dgm:cxn modelId="{3C680430-5A0E-438D-8477-129E8B21DDC7}" srcId="{138F71E9-9452-46A0-A99D-A571F3749293}" destId="{90D49FB6-E0E4-42B2-99DE-7D7EE6366ACB}" srcOrd="1" destOrd="0" parTransId="{1E73FE9A-BC1F-4AA2-921B-7A9659280668}" sibTransId="{AB28684D-23C4-4DB0-AAF6-9409EFEBABD1}"/>
    <dgm:cxn modelId="{F442B73F-8A59-4184-80D0-299D27FDE4BA}" srcId="{138F71E9-9452-46A0-A99D-A571F3749293}" destId="{060B6BA8-60AC-49ED-B30A-385C91EB905E}" srcOrd="0" destOrd="0" parTransId="{E54F9F8A-ECFB-473D-B409-6CCBAB9EA5D6}" sibTransId="{E1AED68E-1066-45AC-B463-83447F28833F}"/>
    <dgm:cxn modelId="{C9C6367C-30CB-4283-9687-750F4A4CC5FE}" type="presOf" srcId="{060B6BA8-60AC-49ED-B30A-385C91EB905E}" destId="{34145E90-8E80-4B2F-B1A4-D9912BFC0A41}" srcOrd="0" destOrd="0" presId="urn:microsoft.com/office/officeart/2018/2/layout/IconVerticalSolidList"/>
    <dgm:cxn modelId="{18B20193-FB21-4049-B3A3-24F5646D4605}" type="presOf" srcId="{90D49FB6-E0E4-42B2-99DE-7D7EE6366ACB}" destId="{7BF03CF6-A7A7-4DC9-BE05-342A2CD10D65}" srcOrd="0" destOrd="0" presId="urn:microsoft.com/office/officeart/2018/2/layout/IconVerticalSolidList"/>
    <dgm:cxn modelId="{50E594B2-4A1F-4D7D-B17B-E197DE59C13C}" srcId="{138F71E9-9452-46A0-A99D-A571F3749293}" destId="{B36B2679-6618-4AA4-95D5-99F6ABDFEB9F}" srcOrd="3" destOrd="0" parTransId="{4577C2C3-6739-4108-B8E6-83C97D3E719D}" sibTransId="{000D8247-0103-45A9-A9E2-41C0952CC7D1}"/>
    <dgm:cxn modelId="{A60423E3-F8CD-4953-90BD-2EE3C64EBF1D}" type="presOf" srcId="{B36B2679-6618-4AA4-95D5-99F6ABDFEB9F}" destId="{D16EEA1B-5F15-4D50-8EBE-D0D3937B1FDA}" srcOrd="0" destOrd="0" presId="urn:microsoft.com/office/officeart/2018/2/layout/IconVerticalSolidList"/>
    <dgm:cxn modelId="{83237BEE-3EB5-4C37-B942-CACE3C5C7D26}" type="presOf" srcId="{138F71E9-9452-46A0-A99D-A571F3749293}" destId="{2DC3C3A0-648D-420D-A2D1-D1FBEB46C356}" srcOrd="0" destOrd="0" presId="urn:microsoft.com/office/officeart/2018/2/layout/IconVerticalSolidList"/>
    <dgm:cxn modelId="{D75BA4FE-D5D4-4ED9-8D5E-648E13AB3F2C}" type="presParOf" srcId="{2DC3C3A0-648D-420D-A2D1-D1FBEB46C356}" destId="{B9D3D1D7-13B4-4681-8F74-60CFF77DFF9A}" srcOrd="0" destOrd="0" presId="urn:microsoft.com/office/officeart/2018/2/layout/IconVerticalSolidList"/>
    <dgm:cxn modelId="{4949367D-B405-4C44-8469-8A8DDA28E66F}" type="presParOf" srcId="{B9D3D1D7-13B4-4681-8F74-60CFF77DFF9A}" destId="{3DBD3A64-001F-4D96-8D50-48DC7B42C26E}" srcOrd="0" destOrd="0" presId="urn:microsoft.com/office/officeart/2018/2/layout/IconVerticalSolidList"/>
    <dgm:cxn modelId="{107791CA-3A90-44BE-890A-96A6D1BA550E}" type="presParOf" srcId="{B9D3D1D7-13B4-4681-8F74-60CFF77DFF9A}" destId="{9AD27B40-6810-43DA-BDAB-421C86BB34F0}" srcOrd="1" destOrd="0" presId="urn:microsoft.com/office/officeart/2018/2/layout/IconVerticalSolidList"/>
    <dgm:cxn modelId="{E56DE8BA-AC6A-4D16-AA41-A8915DD8A5BC}" type="presParOf" srcId="{B9D3D1D7-13B4-4681-8F74-60CFF77DFF9A}" destId="{3CB2BD7D-D7C0-47B1-94A7-5E7256A9DF77}" srcOrd="2" destOrd="0" presId="urn:microsoft.com/office/officeart/2018/2/layout/IconVerticalSolidList"/>
    <dgm:cxn modelId="{8A17A4F8-0011-4E2C-B73C-98A7A2299D91}" type="presParOf" srcId="{B9D3D1D7-13B4-4681-8F74-60CFF77DFF9A}" destId="{34145E90-8E80-4B2F-B1A4-D9912BFC0A41}" srcOrd="3" destOrd="0" presId="urn:microsoft.com/office/officeart/2018/2/layout/IconVerticalSolidList"/>
    <dgm:cxn modelId="{FA4DE4BC-88F5-4685-AA42-F127616E39FB}" type="presParOf" srcId="{2DC3C3A0-648D-420D-A2D1-D1FBEB46C356}" destId="{C70B09A9-F006-4ED5-A3BD-C2809CEFD19F}" srcOrd="1" destOrd="0" presId="urn:microsoft.com/office/officeart/2018/2/layout/IconVerticalSolidList"/>
    <dgm:cxn modelId="{01CD4127-0593-4DF9-97DB-27048B2A1A7F}" type="presParOf" srcId="{2DC3C3A0-648D-420D-A2D1-D1FBEB46C356}" destId="{678B9B12-0B5B-44EF-AC61-71D3D6C87C38}" srcOrd="2" destOrd="0" presId="urn:microsoft.com/office/officeart/2018/2/layout/IconVerticalSolidList"/>
    <dgm:cxn modelId="{A0E5C26E-3866-4E07-BCD0-D86E50D69F0D}" type="presParOf" srcId="{678B9B12-0B5B-44EF-AC61-71D3D6C87C38}" destId="{BCD0CC9C-022B-42B4-920C-00FD673E5AA6}" srcOrd="0" destOrd="0" presId="urn:microsoft.com/office/officeart/2018/2/layout/IconVerticalSolidList"/>
    <dgm:cxn modelId="{1105382E-5BD1-4DFD-9030-903C3EC8E0BF}" type="presParOf" srcId="{678B9B12-0B5B-44EF-AC61-71D3D6C87C38}" destId="{C4EE7629-B38F-4F2F-A562-899CD6546F9B}" srcOrd="1" destOrd="0" presId="urn:microsoft.com/office/officeart/2018/2/layout/IconVerticalSolidList"/>
    <dgm:cxn modelId="{8CA2A3C0-A1DB-40EC-B40C-744C34929D98}" type="presParOf" srcId="{678B9B12-0B5B-44EF-AC61-71D3D6C87C38}" destId="{5089596A-8687-4B42-B1D9-91081A339B8D}" srcOrd="2" destOrd="0" presId="urn:microsoft.com/office/officeart/2018/2/layout/IconVerticalSolidList"/>
    <dgm:cxn modelId="{96EF077C-E49C-4B95-8270-DE0E27C15643}" type="presParOf" srcId="{678B9B12-0B5B-44EF-AC61-71D3D6C87C38}" destId="{7BF03CF6-A7A7-4DC9-BE05-342A2CD10D65}" srcOrd="3" destOrd="0" presId="urn:microsoft.com/office/officeart/2018/2/layout/IconVerticalSolidList"/>
    <dgm:cxn modelId="{A2E4171C-E293-4286-BFFB-12754C008141}" type="presParOf" srcId="{2DC3C3A0-648D-420D-A2D1-D1FBEB46C356}" destId="{077411FA-3F7D-4C47-863A-BCB711216512}" srcOrd="3" destOrd="0" presId="urn:microsoft.com/office/officeart/2018/2/layout/IconVerticalSolidList"/>
    <dgm:cxn modelId="{896333E0-F482-4543-8DD0-34F846C0B479}" type="presParOf" srcId="{2DC3C3A0-648D-420D-A2D1-D1FBEB46C356}" destId="{C800C611-F3D3-4558-BB87-9A672CE31C1A}" srcOrd="4" destOrd="0" presId="urn:microsoft.com/office/officeart/2018/2/layout/IconVerticalSolidList"/>
    <dgm:cxn modelId="{93D907D5-2A73-4A5C-A48A-DF9F73A5FF76}" type="presParOf" srcId="{C800C611-F3D3-4558-BB87-9A672CE31C1A}" destId="{BFBEE9D8-FB23-46B9-9695-5D684A5B89A9}" srcOrd="0" destOrd="0" presId="urn:microsoft.com/office/officeart/2018/2/layout/IconVerticalSolidList"/>
    <dgm:cxn modelId="{2857290C-53FE-4509-85F2-FE2F56000752}" type="presParOf" srcId="{C800C611-F3D3-4558-BB87-9A672CE31C1A}" destId="{597FD148-762E-4CF8-8BE6-A1A5765B7E85}" srcOrd="1" destOrd="0" presId="urn:microsoft.com/office/officeart/2018/2/layout/IconVerticalSolidList"/>
    <dgm:cxn modelId="{4EF2559B-0C94-4462-B6B4-84A2EF552E5A}" type="presParOf" srcId="{C800C611-F3D3-4558-BB87-9A672CE31C1A}" destId="{CA10440B-65A9-4DCB-A056-9AA26E3489BD}" srcOrd="2" destOrd="0" presId="urn:microsoft.com/office/officeart/2018/2/layout/IconVerticalSolidList"/>
    <dgm:cxn modelId="{86E8BDEF-7DCA-44E9-B94E-75BA9A334D1E}" type="presParOf" srcId="{C800C611-F3D3-4558-BB87-9A672CE31C1A}" destId="{EF4217CA-8F2F-4D00-9F31-81BDC114D008}" srcOrd="3" destOrd="0" presId="urn:microsoft.com/office/officeart/2018/2/layout/IconVerticalSolidList"/>
    <dgm:cxn modelId="{C57F734B-9D25-49AC-B9AA-CFCE2DE7B2DC}" type="presParOf" srcId="{2DC3C3A0-648D-420D-A2D1-D1FBEB46C356}" destId="{E48E2C36-BF55-4D47-897B-7720CB5B1787}" srcOrd="5" destOrd="0" presId="urn:microsoft.com/office/officeart/2018/2/layout/IconVerticalSolidList"/>
    <dgm:cxn modelId="{17A4D78F-BFCB-4ACB-8542-5190E9AC3F37}" type="presParOf" srcId="{2DC3C3A0-648D-420D-A2D1-D1FBEB46C356}" destId="{AFC95CA2-A0AA-4E01-B28D-CC64217F98C0}" srcOrd="6" destOrd="0" presId="urn:microsoft.com/office/officeart/2018/2/layout/IconVerticalSolidList"/>
    <dgm:cxn modelId="{A758A2C3-AAB0-44A8-89D8-8FF26304715D}" type="presParOf" srcId="{AFC95CA2-A0AA-4E01-B28D-CC64217F98C0}" destId="{34C0EA24-F5FA-4E09-B131-9CF881063C22}" srcOrd="0" destOrd="0" presId="urn:microsoft.com/office/officeart/2018/2/layout/IconVerticalSolidList"/>
    <dgm:cxn modelId="{F5143A0F-E3D3-43E7-867C-080D5A763343}" type="presParOf" srcId="{AFC95CA2-A0AA-4E01-B28D-CC64217F98C0}" destId="{0A0E13CA-D143-404B-B9AD-20EB4F246C7A}" srcOrd="1" destOrd="0" presId="urn:microsoft.com/office/officeart/2018/2/layout/IconVerticalSolidList"/>
    <dgm:cxn modelId="{E4633D3F-D293-4208-862D-D8CBF102BA8D}" type="presParOf" srcId="{AFC95CA2-A0AA-4E01-B28D-CC64217F98C0}" destId="{B8A520DC-0BDF-4A58-8549-5BBB29E63723}" srcOrd="2" destOrd="0" presId="urn:microsoft.com/office/officeart/2018/2/layout/IconVerticalSolidList"/>
    <dgm:cxn modelId="{6AA50A72-5B8B-48ED-A212-698A8DA09FCC}" type="presParOf" srcId="{AFC95CA2-A0AA-4E01-B28D-CC64217F98C0}" destId="{D16EEA1B-5F15-4D50-8EBE-D0D3937B1FD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661AA-C450-42A0-834C-E4C578D4879A}" type="doc">
      <dgm:prSet loTypeId="urn:microsoft.com/office/officeart/2016/7/layout/VerticalDownArrowProcess" loCatId="process" qsTypeId="urn:microsoft.com/office/officeart/2005/8/quickstyle/simple4" qsCatId="simple" csTypeId="urn:microsoft.com/office/officeart/2005/8/colors/colorful1" csCatId="colorful"/>
      <dgm:spPr/>
      <dgm:t>
        <a:bodyPr/>
        <a:lstStyle/>
        <a:p>
          <a:endParaRPr lang="en-US"/>
        </a:p>
      </dgm:t>
    </dgm:pt>
    <dgm:pt modelId="{77402DA0-7B2E-4624-841D-187E6D4D39D0}">
      <dgm:prSet/>
      <dgm:spPr/>
      <dgm:t>
        <a:bodyPr/>
        <a:lstStyle/>
        <a:p>
          <a:r>
            <a:rPr lang="en-US"/>
            <a:t>Identify</a:t>
          </a:r>
        </a:p>
      </dgm:t>
    </dgm:pt>
    <dgm:pt modelId="{0B797DC9-0D5C-4035-9285-68705FD86AE0}" type="parTrans" cxnId="{A17BAF94-7EF6-46DE-BA45-3A0A81F9BEF9}">
      <dgm:prSet/>
      <dgm:spPr/>
      <dgm:t>
        <a:bodyPr/>
        <a:lstStyle/>
        <a:p>
          <a:endParaRPr lang="en-US"/>
        </a:p>
      </dgm:t>
    </dgm:pt>
    <dgm:pt modelId="{A08AB6F1-872C-457F-A812-4C65464723E8}" type="sibTrans" cxnId="{A17BAF94-7EF6-46DE-BA45-3A0A81F9BEF9}">
      <dgm:prSet/>
      <dgm:spPr/>
      <dgm:t>
        <a:bodyPr/>
        <a:lstStyle/>
        <a:p>
          <a:endParaRPr lang="en-US"/>
        </a:p>
      </dgm:t>
    </dgm:pt>
    <dgm:pt modelId="{22395533-17CC-43E0-920E-82A184F51CA7}">
      <dgm:prSet/>
      <dgm:spPr/>
      <dgm:t>
        <a:bodyPr/>
        <a:lstStyle/>
        <a:p>
          <a:r>
            <a:rPr lang="en-US"/>
            <a:t>Identify the risks.</a:t>
          </a:r>
        </a:p>
      </dgm:t>
    </dgm:pt>
    <dgm:pt modelId="{E4164E00-1001-43BF-BF3E-8D4293780443}" type="parTrans" cxnId="{55D46396-23F3-45F2-B54F-AD6AB7B31DA1}">
      <dgm:prSet/>
      <dgm:spPr/>
      <dgm:t>
        <a:bodyPr/>
        <a:lstStyle/>
        <a:p>
          <a:endParaRPr lang="en-US"/>
        </a:p>
      </dgm:t>
    </dgm:pt>
    <dgm:pt modelId="{78C18F05-331C-4F24-A522-E6E456942D7B}" type="sibTrans" cxnId="{55D46396-23F3-45F2-B54F-AD6AB7B31DA1}">
      <dgm:prSet/>
      <dgm:spPr/>
      <dgm:t>
        <a:bodyPr/>
        <a:lstStyle/>
        <a:p>
          <a:endParaRPr lang="en-US"/>
        </a:p>
      </dgm:t>
    </dgm:pt>
    <dgm:pt modelId="{AD804095-29AC-4453-8207-35EB98140402}">
      <dgm:prSet/>
      <dgm:spPr/>
      <dgm:t>
        <a:bodyPr/>
        <a:lstStyle/>
        <a:p>
          <a:r>
            <a:rPr lang="en-US"/>
            <a:t>Analyze</a:t>
          </a:r>
        </a:p>
      </dgm:t>
    </dgm:pt>
    <dgm:pt modelId="{1E7A4FF5-239B-4032-9E80-0EEEEB743A2E}" type="parTrans" cxnId="{C0CF63D5-EC34-4701-9E3A-AE3C22858774}">
      <dgm:prSet/>
      <dgm:spPr/>
      <dgm:t>
        <a:bodyPr/>
        <a:lstStyle/>
        <a:p>
          <a:endParaRPr lang="en-US"/>
        </a:p>
      </dgm:t>
    </dgm:pt>
    <dgm:pt modelId="{086A47F1-890B-4A49-AA60-3138435ADAEC}" type="sibTrans" cxnId="{C0CF63D5-EC34-4701-9E3A-AE3C22858774}">
      <dgm:prSet/>
      <dgm:spPr/>
      <dgm:t>
        <a:bodyPr/>
        <a:lstStyle/>
        <a:p>
          <a:endParaRPr lang="en-US"/>
        </a:p>
      </dgm:t>
    </dgm:pt>
    <dgm:pt modelId="{551AE81B-5336-41C2-9D98-21265048A6E2}">
      <dgm:prSet/>
      <dgm:spPr/>
      <dgm:t>
        <a:bodyPr/>
        <a:lstStyle/>
        <a:p>
          <a:r>
            <a:rPr lang="en-US"/>
            <a:t>Analyze the likelihood and impact of each one.</a:t>
          </a:r>
        </a:p>
      </dgm:t>
    </dgm:pt>
    <dgm:pt modelId="{BD524831-AD18-4A64-A5C6-51142D675C81}" type="parTrans" cxnId="{13933C5C-F1F7-4A68-8B7B-BAAB098CF684}">
      <dgm:prSet/>
      <dgm:spPr/>
      <dgm:t>
        <a:bodyPr/>
        <a:lstStyle/>
        <a:p>
          <a:endParaRPr lang="en-US"/>
        </a:p>
      </dgm:t>
    </dgm:pt>
    <dgm:pt modelId="{17715F3D-BE6C-4965-9BE4-2C9ABD809E55}" type="sibTrans" cxnId="{13933C5C-F1F7-4A68-8B7B-BAAB098CF684}">
      <dgm:prSet/>
      <dgm:spPr/>
      <dgm:t>
        <a:bodyPr/>
        <a:lstStyle/>
        <a:p>
          <a:endParaRPr lang="en-US"/>
        </a:p>
      </dgm:t>
    </dgm:pt>
    <dgm:pt modelId="{D8557BB8-C9AC-4660-B1AF-8A18C04763A8}">
      <dgm:prSet/>
      <dgm:spPr/>
      <dgm:t>
        <a:bodyPr/>
        <a:lstStyle/>
        <a:p>
          <a:r>
            <a:rPr lang="en-US"/>
            <a:t>Prioritize</a:t>
          </a:r>
        </a:p>
      </dgm:t>
    </dgm:pt>
    <dgm:pt modelId="{3BC9A7FE-4E21-4A5E-9BFB-56CF454AE096}" type="parTrans" cxnId="{47EF835F-AD12-408D-83D6-265A69854B42}">
      <dgm:prSet/>
      <dgm:spPr/>
      <dgm:t>
        <a:bodyPr/>
        <a:lstStyle/>
        <a:p>
          <a:endParaRPr lang="en-US"/>
        </a:p>
      </dgm:t>
    </dgm:pt>
    <dgm:pt modelId="{4AEFF744-6127-4AD4-AB8A-9004B0F0BC4D}" type="sibTrans" cxnId="{47EF835F-AD12-408D-83D6-265A69854B42}">
      <dgm:prSet/>
      <dgm:spPr/>
      <dgm:t>
        <a:bodyPr/>
        <a:lstStyle/>
        <a:p>
          <a:endParaRPr lang="en-US"/>
        </a:p>
      </dgm:t>
    </dgm:pt>
    <dgm:pt modelId="{DB0126EF-9C31-45BA-A993-D5058D3E9F9E}">
      <dgm:prSet/>
      <dgm:spPr/>
      <dgm:t>
        <a:bodyPr/>
        <a:lstStyle/>
        <a:p>
          <a:r>
            <a:rPr lang="en-US"/>
            <a:t>Prioritize risks based on business objectives.</a:t>
          </a:r>
        </a:p>
      </dgm:t>
    </dgm:pt>
    <dgm:pt modelId="{FFE9B8E8-A401-4D03-865D-DB5D66F1FBBE}" type="parTrans" cxnId="{EEEF141C-10C2-40DF-A1A4-93B5AD5DBAE2}">
      <dgm:prSet/>
      <dgm:spPr/>
      <dgm:t>
        <a:bodyPr/>
        <a:lstStyle/>
        <a:p>
          <a:endParaRPr lang="en-US"/>
        </a:p>
      </dgm:t>
    </dgm:pt>
    <dgm:pt modelId="{E1E3D2C4-102F-43F5-82BF-785BF09D7531}" type="sibTrans" cxnId="{EEEF141C-10C2-40DF-A1A4-93B5AD5DBAE2}">
      <dgm:prSet/>
      <dgm:spPr/>
      <dgm:t>
        <a:bodyPr/>
        <a:lstStyle/>
        <a:p>
          <a:endParaRPr lang="en-US"/>
        </a:p>
      </dgm:t>
    </dgm:pt>
    <dgm:pt modelId="{000FC2C9-07F4-44A1-BA43-6737B6FC4800}">
      <dgm:prSet/>
      <dgm:spPr/>
      <dgm:t>
        <a:bodyPr/>
        <a:lstStyle/>
        <a:p>
          <a:r>
            <a:rPr lang="en-US"/>
            <a:t>Treat</a:t>
          </a:r>
        </a:p>
      </dgm:t>
    </dgm:pt>
    <dgm:pt modelId="{607FA12C-C4AF-4E66-A4E6-3A1EDCE0C562}" type="parTrans" cxnId="{C7904945-6F8D-4BD0-836F-17EF28D7BE37}">
      <dgm:prSet/>
      <dgm:spPr/>
      <dgm:t>
        <a:bodyPr/>
        <a:lstStyle/>
        <a:p>
          <a:endParaRPr lang="en-US"/>
        </a:p>
      </dgm:t>
    </dgm:pt>
    <dgm:pt modelId="{C604FDEF-B909-45B9-A910-7390F051C431}" type="sibTrans" cxnId="{C7904945-6F8D-4BD0-836F-17EF28D7BE37}">
      <dgm:prSet/>
      <dgm:spPr/>
      <dgm:t>
        <a:bodyPr/>
        <a:lstStyle/>
        <a:p>
          <a:endParaRPr lang="en-US"/>
        </a:p>
      </dgm:t>
    </dgm:pt>
    <dgm:pt modelId="{EE4C5A6C-E460-4004-8AF0-51A025B8480C}">
      <dgm:prSet/>
      <dgm:spPr/>
      <dgm:t>
        <a:bodyPr/>
        <a:lstStyle/>
        <a:p>
          <a:r>
            <a:rPr lang="en-US"/>
            <a:t>Treat (or respond to) the risk conditions.</a:t>
          </a:r>
        </a:p>
      </dgm:t>
    </dgm:pt>
    <dgm:pt modelId="{CAE9346A-B183-4365-AAC6-609B9D6A8EA2}" type="parTrans" cxnId="{20EC9720-C449-41E0-98E5-DC193CC881F7}">
      <dgm:prSet/>
      <dgm:spPr/>
      <dgm:t>
        <a:bodyPr/>
        <a:lstStyle/>
        <a:p>
          <a:endParaRPr lang="en-US"/>
        </a:p>
      </dgm:t>
    </dgm:pt>
    <dgm:pt modelId="{5364FFEC-1636-4B37-AA76-5D2F66094C3B}" type="sibTrans" cxnId="{20EC9720-C449-41E0-98E5-DC193CC881F7}">
      <dgm:prSet/>
      <dgm:spPr/>
      <dgm:t>
        <a:bodyPr/>
        <a:lstStyle/>
        <a:p>
          <a:endParaRPr lang="en-US"/>
        </a:p>
      </dgm:t>
    </dgm:pt>
    <dgm:pt modelId="{601FBE4F-C49A-48E1-ACEC-0EAD15BD49C2}">
      <dgm:prSet/>
      <dgm:spPr/>
      <dgm:t>
        <a:bodyPr/>
        <a:lstStyle/>
        <a:p>
          <a:r>
            <a:rPr lang="en-US"/>
            <a:t>Monitor</a:t>
          </a:r>
        </a:p>
      </dgm:t>
    </dgm:pt>
    <dgm:pt modelId="{E2B17135-F7D3-4696-A1F5-2FB01A070CEF}" type="parTrans" cxnId="{0DB1D7C0-6ACA-4DC4-BDD0-8C5D6028B938}">
      <dgm:prSet/>
      <dgm:spPr/>
      <dgm:t>
        <a:bodyPr/>
        <a:lstStyle/>
        <a:p>
          <a:endParaRPr lang="en-US"/>
        </a:p>
      </dgm:t>
    </dgm:pt>
    <dgm:pt modelId="{9D44EAD3-30C5-410B-9E1E-3BF7F36530A9}" type="sibTrans" cxnId="{0DB1D7C0-6ACA-4DC4-BDD0-8C5D6028B938}">
      <dgm:prSet/>
      <dgm:spPr/>
      <dgm:t>
        <a:bodyPr/>
        <a:lstStyle/>
        <a:p>
          <a:endParaRPr lang="en-US"/>
        </a:p>
      </dgm:t>
    </dgm:pt>
    <dgm:pt modelId="{4DBC460C-BA64-4048-95D9-10ACBB7E5E4F}">
      <dgm:prSet/>
      <dgm:spPr/>
      <dgm:t>
        <a:bodyPr/>
        <a:lstStyle/>
        <a:p>
          <a:r>
            <a:rPr lang="en-US"/>
            <a:t>Monitor results and adjust as necessary.</a:t>
          </a:r>
        </a:p>
      </dgm:t>
    </dgm:pt>
    <dgm:pt modelId="{D36CDA02-A918-4CE9-B71E-A854EBEF4500}" type="parTrans" cxnId="{0E9CFCBD-AE71-46E2-AF99-EF0440882D7D}">
      <dgm:prSet/>
      <dgm:spPr/>
      <dgm:t>
        <a:bodyPr/>
        <a:lstStyle/>
        <a:p>
          <a:endParaRPr lang="en-US"/>
        </a:p>
      </dgm:t>
    </dgm:pt>
    <dgm:pt modelId="{E0797859-670C-44AA-96DB-2D6C2F75E93C}" type="sibTrans" cxnId="{0E9CFCBD-AE71-46E2-AF99-EF0440882D7D}">
      <dgm:prSet/>
      <dgm:spPr/>
      <dgm:t>
        <a:bodyPr/>
        <a:lstStyle/>
        <a:p>
          <a:endParaRPr lang="en-US"/>
        </a:p>
      </dgm:t>
    </dgm:pt>
    <dgm:pt modelId="{97C0F52C-1BC6-C44E-8DFC-449E67E184AC}" type="pres">
      <dgm:prSet presAssocID="{1A6661AA-C450-42A0-834C-E4C578D4879A}" presName="Name0" presStyleCnt="0">
        <dgm:presLayoutVars>
          <dgm:dir/>
          <dgm:animLvl val="lvl"/>
          <dgm:resizeHandles val="exact"/>
        </dgm:presLayoutVars>
      </dgm:prSet>
      <dgm:spPr/>
    </dgm:pt>
    <dgm:pt modelId="{185D78DE-4292-2E47-BA5B-B92637F931C6}" type="pres">
      <dgm:prSet presAssocID="{601FBE4F-C49A-48E1-ACEC-0EAD15BD49C2}" presName="boxAndChildren" presStyleCnt="0"/>
      <dgm:spPr/>
    </dgm:pt>
    <dgm:pt modelId="{14FCC116-F614-1B4E-8328-E1AE202D3D83}" type="pres">
      <dgm:prSet presAssocID="{601FBE4F-C49A-48E1-ACEC-0EAD15BD49C2}" presName="parentTextBox" presStyleLbl="alignNode1" presStyleIdx="0" presStyleCnt="5"/>
      <dgm:spPr/>
    </dgm:pt>
    <dgm:pt modelId="{A80C433A-721B-EC49-B083-40FFE10E6C2E}" type="pres">
      <dgm:prSet presAssocID="{601FBE4F-C49A-48E1-ACEC-0EAD15BD49C2}" presName="descendantBox" presStyleLbl="bgAccFollowNode1" presStyleIdx="0" presStyleCnt="5"/>
      <dgm:spPr/>
    </dgm:pt>
    <dgm:pt modelId="{4FC4D74A-BA24-2249-9489-011D6B0CE255}" type="pres">
      <dgm:prSet presAssocID="{C604FDEF-B909-45B9-A910-7390F051C431}" presName="sp" presStyleCnt="0"/>
      <dgm:spPr/>
    </dgm:pt>
    <dgm:pt modelId="{6970C860-6EBC-4A4A-BF87-753118FBF5C8}" type="pres">
      <dgm:prSet presAssocID="{000FC2C9-07F4-44A1-BA43-6737B6FC4800}" presName="arrowAndChildren" presStyleCnt="0"/>
      <dgm:spPr/>
    </dgm:pt>
    <dgm:pt modelId="{8A8C026C-5B60-A24E-9E96-8BF30D81AFBB}" type="pres">
      <dgm:prSet presAssocID="{000FC2C9-07F4-44A1-BA43-6737B6FC4800}" presName="parentTextArrow" presStyleLbl="node1" presStyleIdx="0" presStyleCnt="0"/>
      <dgm:spPr/>
    </dgm:pt>
    <dgm:pt modelId="{55184B88-F167-DC45-9D48-17BEC01E442C}" type="pres">
      <dgm:prSet presAssocID="{000FC2C9-07F4-44A1-BA43-6737B6FC4800}" presName="arrow" presStyleLbl="alignNode1" presStyleIdx="1" presStyleCnt="5"/>
      <dgm:spPr/>
    </dgm:pt>
    <dgm:pt modelId="{4AB5CA29-E74B-3649-99A2-AB64C601F493}" type="pres">
      <dgm:prSet presAssocID="{000FC2C9-07F4-44A1-BA43-6737B6FC4800}" presName="descendantArrow" presStyleLbl="bgAccFollowNode1" presStyleIdx="1" presStyleCnt="5"/>
      <dgm:spPr/>
    </dgm:pt>
    <dgm:pt modelId="{C7FC586B-F75B-5C47-B4C5-A7C632143B63}" type="pres">
      <dgm:prSet presAssocID="{4AEFF744-6127-4AD4-AB8A-9004B0F0BC4D}" presName="sp" presStyleCnt="0"/>
      <dgm:spPr/>
    </dgm:pt>
    <dgm:pt modelId="{F96EDB71-E012-2F44-BE84-A16F8D6E5AEA}" type="pres">
      <dgm:prSet presAssocID="{D8557BB8-C9AC-4660-B1AF-8A18C04763A8}" presName="arrowAndChildren" presStyleCnt="0"/>
      <dgm:spPr/>
    </dgm:pt>
    <dgm:pt modelId="{7DFE65AD-74DB-1F49-AA98-6368AB1F75B3}" type="pres">
      <dgm:prSet presAssocID="{D8557BB8-C9AC-4660-B1AF-8A18C04763A8}" presName="parentTextArrow" presStyleLbl="node1" presStyleIdx="0" presStyleCnt="0"/>
      <dgm:spPr/>
    </dgm:pt>
    <dgm:pt modelId="{6E8A8878-0936-D445-A985-F40480E49A4E}" type="pres">
      <dgm:prSet presAssocID="{D8557BB8-C9AC-4660-B1AF-8A18C04763A8}" presName="arrow" presStyleLbl="alignNode1" presStyleIdx="2" presStyleCnt="5"/>
      <dgm:spPr/>
    </dgm:pt>
    <dgm:pt modelId="{F271A031-69F9-014A-81D9-41E70F6B2B90}" type="pres">
      <dgm:prSet presAssocID="{D8557BB8-C9AC-4660-B1AF-8A18C04763A8}" presName="descendantArrow" presStyleLbl="bgAccFollowNode1" presStyleIdx="2" presStyleCnt="5"/>
      <dgm:spPr/>
    </dgm:pt>
    <dgm:pt modelId="{906A8FB8-C50F-8240-9F29-8815543FB0ED}" type="pres">
      <dgm:prSet presAssocID="{086A47F1-890B-4A49-AA60-3138435ADAEC}" presName="sp" presStyleCnt="0"/>
      <dgm:spPr/>
    </dgm:pt>
    <dgm:pt modelId="{4CDAEE9C-6089-E344-B4BF-380C3D44EA03}" type="pres">
      <dgm:prSet presAssocID="{AD804095-29AC-4453-8207-35EB98140402}" presName="arrowAndChildren" presStyleCnt="0"/>
      <dgm:spPr/>
    </dgm:pt>
    <dgm:pt modelId="{49CF582D-91BE-2F44-83C8-9275D080C8E8}" type="pres">
      <dgm:prSet presAssocID="{AD804095-29AC-4453-8207-35EB98140402}" presName="parentTextArrow" presStyleLbl="node1" presStyleIdx="0" presStyleCnt="0"/>
      <dgm:spPr/>
    </dgm:pt>
    <dgm:pt modelId="{376A1E66-82BA-284C-92AD-ACDEEECD8043}" type="pres">
      <dgm:prSet presAssocID="{AD804095-29AC-4453-8207-35EB98140402}" presName="arrow" presStyleLbl="alignNode1" presStyleIdx="3" presStyleCnt="5"/>
      <dgm:spPr/>
    </dgm:pt>
    <dgm:pt modelId="{6CDF81B4-A85E-3946-AC31-008C4765A4A3}" type="pres">
      <dgm:prSet presAssocID="{AD804095-29AC-4453-8207-35EB98140402}" presName="descendantArrow" presStyleLbl="bgAccFollowNode1" presStyleIdx="3" presStyleCnt="5"/>
      <dgm:spPr/>
    </dgm:pt>
    <dgm:pt modelId="{FF29E245-B44A-4D4B-AD92-136E24211506}" type="pres">
      <dgm:prSet presAssocID="{A08AB6F1-872C-457F-A812-4C65464723E8}" presName="sp" presStyleCnt="0"/>
      <dgm:spPr/>
    </dgm:pt>
    <dgm:pt modelId="{309B7A17-28BE-C143-A66B-7953ED25CABE}" type="pres">
      <dgm:prSet presAssocID="{77402DA0-7B2E-4624-841D-187E6D4D39D0}" presName="arrowAndChildren" presStyleCnt="0"/>
      <dgm:spPr/>
    </dgm:pt>
    <dgm:pt modelId="{31E8D59D-9E35-9142-AF4C-E4B40F258ECF}" type="pres">
      <dgm:prSet presAssocID="{77402DA0-7B2E-4624-841D-187E6D4D39D0}" presName="parentTextArrow" presStyleLbl="node1" presStyleIdx="0" presStyleCnt="0"/>
      <dgm:spPr/>
    </dgm:pt>
    <dgm:pt modelId="{A19C33CE-A291-4A42-AFD3-7CF3AABC2A07}" type="pres">
      <dgm:prSet presAssocID="{77402DA0-7B2E-4624-841D-187E6D4D39D0}" presName="arrow" presStyleLbl="alignNode1" presStyleIdx="4" presStyleCnt="5"/>
      <dgm:spPr/>
    </dgm:pt>
    <dgm:pt modelId="{74EED746-97D1-7846-BE88-7B7E02E29AD1}" type="pres">
      <dgm:prSet presAssocID="{77402DA0-7B2E-4624-841D-187E6D4D39D0}" presName="descendantArrow" presStyleLbl="bgAccFollowNode1" presStyleIdx="4" presStyleCnt="5"/>
      <dgm:spPr/>
    </dgm:pt>
  </dgm:ptLst>
  <dgm:cxnLst>
    <dgm:cxn modelId="{14FC8C0C-B431-3C46-A35E-1614501EE0A1}" type="presOf" srcId="{000FC2C9-07F4-44A1-BA43-6737B6FC4800}" destId="{55184B88-F167-DC45-9D48-17BEC01E442C}" srcOrd="1" destOrd="0" presId="urn:microsoft.com/office/officeart/2016/7/layout/VerticalDownArrowProcess"/>
    <dgm:cxn modelId="{52DDB113-6909-4F4B-85EA-F003E668ADF0}" type="presOf" srcId="{22395533-17CC-43E0-920E-82A184F51CA7}" destId="{74EED746-97D1-7846-BE88-7B7E02E29AD1}" srcOrd="0" destOrd="0" presId="urn:microsoft.com/office/officeart/2016/7/layout/VerticalDownArrowProcess"/>
    <dgm:cxn modelId="{EEEF141C-10C2-40DF-A1A4-93B5AD5DBAE2}" srcId="{D8557BB8-C9AC-4660-B1AF-8A18C04763A8}" destId="{DB0126EF-9C31-45BA-A993-D5058D3E9F9E}" srcOrd="0" destOrd="0" parTransId="{FFE9B8E8-A401-4D03-865D-DB5D66F1FBBE}" sibTransId="{E1E3D2C4-102F-43F5-82BF-785BF09D7531}"/>
    <dgm:cxn modelId="{20EC9720-C449-41E0-98E5-DC193CC881F7}" srcId="{000FC2C9-07F4-44A1-BA43-6737B6FC4800}" destId="{EE4C5A6C-E460-4004-8AF0-51A025B8480C}" srcOrd="0" destOrd="0" parTransId="{CAE9346A-B183-4365-AAC6-609B9D6A8EA2}" sibTransId="{5364FFEC-1636-4B37-AA76-5D2F66094C3B}"/>
    <dgm:cxn modelId="{2FAE3D33-A3A9-0D4E-9D2C-441A9854CC02}" type="presOf" srcId="{1A6661AA-C450-42A0-834C-E4C578D4879A}" destId="{97C0F52C-1BC6-C44E-8DFC-449E67E184AC}" srcOrd="0" destOrd="0" presId="urn:microsoft.com/office/officeart/2016/7/layout/VerticalDownArrowProcess"/>
    <dgm:cxn modelId="{F6004D39-A3A2-F544-8B4A-4CDCBADF2772}" type="presOf" srcId="{DB0126EF-9C31-45BA-A993-D5058D3E9F9E}" destId="{F271A031-69F9-014A-81D9-41E70F6B2B90}" srcOrd="0" destOrd="0" presId="urn:microsoft.com/office/officeart/2016/7/layout/VerticalDownArrowProcess"/>
    <dgm:cxn modelId="{6162913E-CAD9-D345-A0F0-6806CBC024CF}" type="presOf" srcId="{000FC2C9-07F4-44A1-BA43-6737B6FC4800}" destId="{8A8C026C-5B60-A24E-9E96-8BF30D81AFBB}" srcOrd="0" destOrd="0" presId="urn:microsoft.com/office/officeart/2016/7/layout/VerticalDownArrowProcess"/>
    <dgm:cxn modelId="{C7904945-6F8D-4BD0-836F-17EF28D7BE37}" srcId="{1A6661AA-C450-42A0-834C-E4C578D4879A}" destId="{000FC2C9-07F4-44A1-BA43-6737B6FC4800}" srcOrd="3" destOrd="0" parTransId="{607FA12C-C4AF-4E66-A4E6-3A1EDCE0C562}" sibTransId="{C604FDEF-B909-45B9-A910-7390F051C431}"/>
    <dgm:cxn modelId="{13933C5C-F1F7-4A68-8B7B-BAAB098CF684}" srcId="{AD804095-29AC-4453-8207-35EB98140402}" destId="{551AE81B-5336-41C2-9D98-21265048A6E2}" srcOrd="0" destOrd="0" parTransId="{BD524831-AD18-4A64-A5C6-51142D675C81}" sibTransId="{17715F3D-BE6C-4965-9BE4-2C9ABD809E55}"/>
    <dgm:cxn modelId="{47EF835F-AD12-408D-83D6-265A69854B42}" srcId="{1A6661AA-C450-42A0-834C-E4C578D4879A}" destId="{D8557BB8-C9AC-4660-B1AF-8A18C04763A8}" srcOrd="2" destOrd="0" parTransId="{3BC9A7FE-4E21-4A5E-9BFB-56CF454AE096}" sibTransId="{4AEFF744-6127-4AD4-AB8A-9004B0F0BC4D}"/>
    <dgm:cxn modelId="{17D96068-5597-4744-8A46-C46E2BBD4FEB}" type="presOf" srcId="{77402DA0-7B2E-4624-841D-187E6D4D39D0}" destId="{31E8D59D-9E35-9142-AF4C-E4B40F258ECF}" srcOrd="0" destOrd="0" presId="urn:microsoft.com/office/officeart/2016/7/layout/VerticalDownArrowProcess"/>
    <dgm:cxn modelId="{16782886-8847-9146-A681-EF6B7A354582}" type="presOf" srcId="{EE4C5A6C-E460-4004-8AF0-51A025B8480C}" destId="{4AB5CA29-E74B-3649-99A2-AB64C601F493}" srcOrd="0" destOrd="0" presId="urn:microsoft.com/office/officeart/2016/7/layout/VerticalDownArrowProcess"/>
    <dgm:cxn modelId="{A21BF487-1157-1046-9502-C0C7BE889B7A}" type="presOf" srcId="{D8557BB8-C9AC-4660-B1AF-8A18C04763A8}" destId="{7DFE65AD-74DB-1F49-AA98-6368AB1F75B3}" srcOrd="0" destOrd="0" presId="urn:microsoft.com/office/officeart/2016/7/layout/VerticalDownArrowProcess"/>
    <dgm:cxn modelId="{ABAAA48C-0D0A-4E47-8CD5-6A81F4F33825}" type="presOf" srcId="{601FBE4F-C49A-48E1-ACEC-0EAD15BD49C2}" destId="{14FCC116-F614-1B4E-8328-E1AE202D3D83}" srcOrd="0" destOrd="0" presId="urn:microsoft.com/office/officeart/2016/7/layout/VerticalDownArrowProcess"/>
    <dgm:cxn modelId="{DD81DF8F-6390-C44B-9419-3A985B58023A}" type="presOf" srcId="{D8557BB8-C9AC-4660-B1AF-8A18C04763A8}" destId="{6E8A8878-0936-D445-A985-F40480E49A4E}" srcOrd="1" destOrd="0" presId="urn:microsoft.com/office/officeart/2016/7/layout/VerticalDownArrowProcess"/>
    <dgm:cxn modelId="{A17BAF94-7EF6-46DE-BA45-3A0A81F9BEF9}" srcId="{1A6661AA-C450-42A0-834C-E4C578D4879A}" destId="{77402DA0-7B2E-4624-841D-187E6D4D39D0}" srcOrd="0" destOrd="0" parTransId="{0B797DC9-0D5C-4035-9285-68705FD86AE0}" sibTransId="{A08AB6F1-872C-457F-A812-4C65464723E8}"/>
    <dgm:cxn modelId="{55D46396-23F3-45F2-B54F-AD6AB7B31DA1}" srcId="{77402DA0-7B2E-4624-841D-187E6D4D39D0}" destId="{22395533-17CC-43E0-920E-82A184F51CA7}" srcOrd="0" destOrd="0" parTransId="{E4164E00-1001-43BF-BF3E-8D4293780443}" sibTransId="{78C18F05-331C-4F24-A522-E6E456942D7B}"/>
    <dgm:cxn modelId="{0E9CFCBD-AE71-46E2-AF99-EF0440882D7D}" srcId="{601FBE4F-C49A-48E1-ACEC-0EAD15BD49C2}" destId="{4DBC460C-BA64-4048-95D9-10ACBB7E5E4F}" srcOrd="0" destOrd="0" parTransId="{D36CDA02-A918-4CE9-B71E-A854EBEF4500}" sibTransId="{E0797859-670C-44AA-96DB-2D6C2F75E93C}"/>
    <dgm:cxn modelId="{AC4975BE-47D5-AE4A-93A5-444CB44A7467}" type="presOf" srcId="{AD804095-29AC-4453-8207-35EB98140402}" destId="{376A1E66-82BA-284C-92AD-ACDEEECD8043}" srcOrd="1" destOrd="0" presId="urn:microsoft.com/office/officeart/2016/7/layout/VerticalDownArrowProcess"/>
    <dgm:cxn modelId="{0DB1D7C0-6ACA-4DC4-BDD0-8C5D6028B938}" srcId="{1A6661AA-C450-42A0-834C-E4C578D4879A}" destId="{601FBE4F-C49A-48E1-ACEC-0EAD15BD49C2}" srcOrd="4" destOrd="0" parTransId="{E2B17135-F7D3-4696-A1F5-2FB01A070CEF}" sibTransId="{9D44EAD3-30C5-410B-9E1E-3BF7F36530A9}"/>
    <dgm:cxn modelId="{C0CF63D5-EC34-4701-9E3A-AE3C22858774}" srcId="{1A6661AA-C450-42A0-834C-E4C578D4879A}" destId="{AD804095-29AC-4453-8207-35EB98140402}" srcOrd="1" destOrd="0" parTransId="{1E7A4FF5-239B-4032-9E80-0EEEEB743A2E}" sibTransId="{086A47F1-890B-4A49-AA60-3138435ADAEC}"/>
    <dgm:cxn modelId="{8BDD9BD8-8DEF-E948-934D-02ED28A11FE9}" type="presOf" srcId="{77402DA0-7B2E-4624-841D-187E6D4D39D0}" destId="{A19C33CE-A291-4A42-AFD3-7CF3AABC2A07}" srcOrd="1" destOrd="0" presId="urn:microsoft.com/office/officeart/2016/7/layout/VerticalDownArrowProcess"/>
    <dgm:cxn modelId="{BA86EDEB-E66F-8642-BBA6-35D549CC804E}" type="presOf" srcId="{4DBC460C-BA64-4048-95D9-10ACBB7E5E4F}" destId="{A80C433A-721B-EC49-B083-40FFE10E6C2E}" srcOrd="0" destOrd="0" presId="urn:microsoft.com/office/officeart/2016/7/layout/VerticalDownArrowProcess"/>
    <dgm:cxn modelId="{903A58F8-859F-1C43-B3B3-38EC37746343}" type="presOf" srcId="{AD804095-29AC-4453-8207-35EB98140402}" destId="{49CF582D-91BE-2F44-83C8-9275D080C8E8}" srcOrd="0" destOrd="0" presId="urn:microsoft.com/office/officeart/2016/7/layout/VerticalDownArrowProcess"/>
    <dgm:cxn modelId="{D5FEE3FC-36B0-934C-A6C7-01AAB41BDCFA}" type="presOf" srcId="{551AE81B-5336-41C2-9D98-21265048A6E2}" destId="{6CDF81B4-A85E-3946-AC31-008C4765A4A3}" srcOrd="0" destOrd="0" presId="urn:microsoft.com/office/officeart/2016/7/layout/VerticalDownArrowProcess"/>
    <dgm:cxn modelId="{714409A9-6A81-2D44-BAA4-7020C4D4A965}" type="presParOf" srcId="{97C0F52C-1BC6-C44E-8DFC-449E67E184AC}" destId="{185D78DE-4292-2E47-BA5B-B92637F931C6}" srcOrd="0" destOrd="0" presId="urn:microsoft.com/office/officeart/2016/7/layout/VerticalDownArrowProcess"/>
    <dgm:cxn modelId="{9833B8A8-F776-FB4B-A372-65F6B7A2E6B2}" type="presParOf" srcId="{185D78DE-4292-2E47-BA5B-B92637F931C6}" destId="{14FCC116-F614-1B4E-8328-E1AE202D3D83}" srcOrd="0" destOrd="0" presId="urn:microsoft.com/office/officeart/2016/7/layout/VerticalDownArrowProcess"/>
    <dgm:cxn modelId="{FA93423E-CABA-A447-8A78-351D4D7AAE8A}" type="presParOf" srcId="{185D78DE-4292-2E47-BA5B-B92637F931C6}" destId="{A80C433A-721B-EC49-B083-40FFE10E6C2E}" srcOrd="1" destOrd="0" presId="urn:microsoft.com/office/officeart/2016/7/layout/VerticalDownArrowProcess"/>
    <dgm:cxn modelId="{781CE979-CF52-404C-BAF5-E827B5DD5F9A}" type="presParOf" srcId="{97C0F52C-1BC6-C44E-8DFC-449E67E184AC}" destId="{4FC4D74A-BA24-2249-9489-011D6B0CE255}" srcOrd="1" destOrd="0" presId="urn:microsoft.com/office/officeart/2016/7/layout/VerticalDownArrowProcess"/>
    <dgm:cxn modelId="{42D0D275-DD8F-8342-9A2A-844491683820}" type="presParOf" srcId="{97C0F52C-1BC6-C44E-8DFC-449E67E184AC}" destId="{6970C860-6EBC-4A4A-BF87-753118FBF5C8}" srcOrd="2" destOrd="0" presId="urn:microsoft.com/office/officeart/2016/7/layout/VerticalDownArrowProcess"/>
    <dgm:cxn modelId="{A8FF390F-7670-0841-9692-8F3126AC2F91}" type="presParOf" srcId="{6970C860-6EBC-4A4A-BF87-753118FBF5C8}" destId="{8A8C026C-5B60-A24E-9E96-8BF30D81AFBB}" srcOrd="0" destOrd="0" presId="urn:microsoft.com/office/officeart/2016/7/layout/VerticalDownArrowProcess"/>
    <dgm:cxn modelId="{678F4C8B-60BF-C843-9CA6-D725914A0112}" type="presParOf" srcId="{6970C860-6EBC-4A4A-BF87-753118FBF5C8}" destId="{55184B88-F167-DC45-9D48-17BEC01E442C}" srcOrd="1" destOrd="0" presId="urn:microsoft.com/office/officeart/2016/7/layout/VerticalDownArrowProcess"/>
    <dgm:cxn modelId="{2F71A97F-2761-6144-89BE-7F9A5F4CF272}" type="presParOf" srcId="{6970C860-6EBC-4A4A-BF87-753118FBF5C8}" destId="{4AB5CA29-E74B-3649-99A2-AB64C601F493}" srcOrd="2" destOrd="0" presId="urn:microsoft.com/office/officeart/2016/7/layout/VerticalDownArrowProcess"/>
    <dgm:cxn modelId="{4ECCE91F-4301-BE4F-A08C-CE868117AA4F}" type="presParOf" srcId="{97C0F52C-1BC6-C44E-8DFC-449E67E184AC}" destId="{C7FC586B-F75B-5C47-B4C5-A7C632143B63}" srcOrd="3" destOrd="0" presId="urn:microsoft.com/office/officeart/2016/7/layout/VerticalDownArrowProcess"/>
    <dgm:cxn modelId="{1E25B681-CF42-1D42-80A9-26DA8C7DDBEA}" type="presParOf" srcId="{97C0F52C-1BC6-C44E-8DFC-449E67E184AC}" destId="{F96EDB71-E012-2F44-BE84-A16F8D6E5AEA}" srcOrd="4" destOrd="0" presId="urn:microsoft.com/office/officeart/2016/7/layout/VerticalDownArrowProcess"/>
    <dgm:cxn modelId="{23A6ADF0-A159-EB4A-8F6B-535DDCB4B37B}" type="presParOf" srcId="{F96EDB71-E012-2F44-BE84-A16F8D6E5AEA}" destId="{7DFE65AD-74DB-1F49-AA98-6368AB1F75B3}" srcOrd="0" destOrd="0" presId="urn:microsoft.com/office/officeart/2016/7/layout/VerticalDownArrowProcess"/>
    <dgm:cxn modelId="{2F1FAC71-5416-4E4A-BDFB-EDBA7DACFDBC}" type="presParOf" srcId="{F96EDB71-E012-2F44-BE84-A16F8D6E5AEA}" destId="{6E8A8878-0936-D445-A985-F40480E49A4E}" srcOrd="1" destOrd="0" presId="urn:microsoft.com/office/officeart/2016/7/layout/VerticalDownArrowProcess"/>
    <dgm:cxn modelId="{5C6C1B59-F153-8A45-A09F-97326AFE1C49}" type="presParOf" srcId="{F96EDB71-E012-2F44-BE84-A16F8D6E5AEA}" destId="{F271A031-69F9-014A-81D9-41E70F6B2B90}" srcOrd="2" destOrd="0" presId="urn:microsoft.com/office/officeart/2016/7/layout/VerticalDownArrowProcess"/>
    <dgm:cxn modelId="{A89040E7-5FA1-3C40-B067-8B3426718520}" type="presParOf" srcId="{97C0F52C-1BC6-C44E-8DFC-449E67E184AC}" destId="{906A8FB8-C50F-8240-9F29-8815543FB0ED}" srcOrd="5" destOrd="0" presId="urn:microsoft.com/office/officeart/2016/7/layout/VerticalDownArrowProcess"/>
    <dgm:cxn modelId="{5F2BE288-973C-8B4E-927B-50200499D3B7}" type="presParOf" srcId="{97C0F52C-1BC6-C44E-8DFC-449E67E184AC}" destId="{4CDAEE9C-6089-E344-B4BF-380C3D44EA03}" srcOrd="6" destOrd="0" presId="urn:microsoft.com/office/officeart/2016/7/layout/VerticalDownArrowProcess"/>
    <dgm:cxn modelId="{334700E2-3A2A-5649-80A0-303E4227B89C}" type="presParOf" srcId="{4CDAEE9C-6089-E344-B4BF-380C3D44EA03}" destId="{49CF582D-91BE-2F44-83C8-9275D080C8E8}" srcOrd="0" destOrd="0" presId="urn:microsoft.com/office/officeart/2016/7/layout/VerticalDownArrowProcess"/>
    <dgm:cxn modelId="{F980165B-5BC3-7547-A5B0-8AF93C72C9BB}" type="presParOf" srcId="{4CDAEE9C-6089-E344-B4BF-380C3D44EA03}" destId="{376A1E66-82BA-284C-92AD-ACDEEECD8043}" srcOrd="1" destOrd="0" presId="urn:microsoft.com/office/officeart/2016/7/layout/VerticalDownArrowProcess"/>
    <dgm:cxn modelId="{35C795A4-5C9D-B944-BC5D-0D65AE08FB62}" type="presParOf" srcId="{4CDAEE9C-6089-E344-B4BF-380C3D44EA03}" destId="{6CDF81B4-A85E-3946-AC31-008C4765A4A3}" srcOrd="2" destOrd="0" presId="urn:microsoft.com/office/officeart/2016/7/layout/VerticalDownArrowProcess"/>
    <dgm:cxn modelId="{C6234824-5D87-4D47-8F89-0BF9D80EF7A9}" type="presParOf" srcId="{97C0F52C-1BC6-C44E-8DFC-449E67E184AC}" destId="{FF29E245-B44A-4D4B-AD92-136E24211506}" srcOrd="7" destOrd="0" presId="urn:microsoft.com/office/officeart/2016/7/layout/VerticalDownArrowProcess"/>
    <dgm:cxn modelId="{9EA95CC4-77E6-AC46-A189-B44583B4B53A}" type="presParOf" srcId="{97C0F52C-1BC6-C44E-8DFC-449E67E184AC}" destId="{309B7A17-28BE-C143-A66B-7953ED25CABE}" srcOrd="8" destOrd="0" presId="urn:microsoft.com/office/officeart/2016/7/layout/VerticalDownArrowProcess"/>
    <dgm:cxn modelId="{03C51DFD-8AF6-5248-86AD-80F4BDFEE8A9}" type="presParOf" srcId="{309B7A17-28BE-C143-A66B-7953ED25CABE}" destId="{31E8D59D-9E35-9142-AF4C-E4B40F258ECF}" srcOrd="0" destOrd="0" presId="urn:microsoft.com/office/officeart/2016/7/layout/VerticalDownArrowProcess"/>
    <dgm:cxn modelId="{98318109-3040-1E43-968E-AC750FC3830F}" type="presParOf" srcId="{309B7A17-28BE-C143-A66B-7953ED25CABE}" destId="{A19C33CE-A291-4A42-AFD3-7CF3AABC2A07}" srcOrd="1" destOrd="0" presId="urn:microsoft.com/office/officeart/2016/7/layout/VerticalDownArrowProcess"/>
    <dgm:cxn modelId="{627BBFAB-297D-5044-9E5A-1798A56DD1C6}" type="presParOf" srcId="{309B7A17-28BE-C143-A66B-7953ED25CABE}" destId="{74EED746-97D1-7846-BE88-7B7E02E29AD1}"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47E8A-5684-4BA8-A790-932EEFAF81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3E8093-9ED6-48F4-8161-44ADDBC67D9F}">
      <dgm:prSet/>
      <dgm:spPr/>
      <dgm:t>
        <a:bodyPr/>
        <a:lstStyle/>
        <a:p>
          <a:pPr>
            <a:lnSpc>
              <a:spcPct val="100000"/>
            </a:lnSpc>
          </a:pPr>
          <a:r>
            <a:rPr lang="en-GB"/>
            <a:t>Identified risks need to be put into perspective in terms of the potential severity of their impact and likelihood of their occurrence. Assessing and categorising risks helps in prioritising and filtering them, and in establishing whether any further action is required. One method is to look at each identified risk and decide how likely it is to occur and how severe its impact would be on the charity if it did occur.</a:t>
          </a:r>
          <a:endParaRPr lang="en-US"/>
        </a:p>
      </dgm:t>
    </dgm:pt>
    <dgm:pt modelId="{18B2DC0B-4A3F-45A7-A2E5-82E7A6FA2927}" type="parTrans" cxnId="{066CC9A1-8DFE-45EB-952D-9550E7CC0B18}">
      <dgm:prSet/>
      <dgm:spPr/>
      <dgm:t>
        <a:bodyPr/>
        <a:lstStyle/>
        <a:p>
          <a:endParaRPr lang="en-US"/>
        </a:p>
      </dgm:t>
    </dgm:pt>
    <dgm:pt modelId="{FE87C567-EAD4-4FA7-B6CE-FAFCC60B712A}" type="sibTrans" cxnId="{066CC9A1-8DFE-45EB-952D-9550E7CC0B18}">
      <dgm:prSet/>
      <dgm:spPr/>
      <dgm:t>
        <a:bodyPr/>
        <a:lstStyle/>
        <a:p>
          <a:endParaRPr lang="en-US"/>
        </a:p>
      </dgm:t>
    </dgm:pt>
    <dgm:pt modelId="{7FA9C101-667D-4216-BC5B-76BE7BC19294}">
      <dgm:prSet/>
      <dgm:spPr/>
      <dgm:t>
        <a:bodyPr/>
        <a:lstStyle/>
        <a:p>
          <a:pPr>
            <a:lnSpc>
              <a:spcPct val="100000"/>
            </a:lnSpc>
          </a:pPr>
          <a:r>
            <a:rPr lang="en-GB" dirty="0"/>
            <a:t>This approach attempts to map risk as a product of the likelihood of an undesirable outcome and the impact that an undesirable outcome will have on the charity’s ability to achieve its operational objectives. It enables the board of governors and the SMT to identify those risks that fall into the major risk category identified by the risk management statement.</a:t>
          </a:r>
          <a:endParaRPr lang="en-US" dirty="0"/>
        </a:p>
      </dgm:t>
    </dgm:pt>
    <dgm:pt modelId="{80F025AA-C486-47C8-ABB8-7A8D7B583433}" type="parTrans" cxnId="{D53095B5-1337-4682-B0A9-A6877FA6F5E0}">
      <dgm:prSet/>
      <dgm:spPr/>
      <dgm:t>
        <a:bodyPr/>
        <a:lstStyle/>
        <a:p>
          <a:endParaRPr lang="en-US"/>
        </a:p>
      </dgm:t>
    </dgm:pt>
    <dgm:pt modelId="{D75B3178-15B1-4B43-B748-07321B91AC61}" type="sibTrans" cxnId="{D53095B5-1337-4682-B0A9-A6877FA6F5E0}">
      <dgm:prSet/>
      <dgm:spPr/>
      <dgm:t>
        <a:bodyPr/>
        <a:lstStyle/>
        <a:p>
          <a:endParaRPr lang="en-US"/>
        </a:p>
      </dgm:t>
    </dgm:pt>
    <dgm:pt modelId="{4E018FF1-4365-43B1-AE08-95214DB9DFE6}" type="pres">
      <dgm:prSet presAssocID="{C0C47E8A-5684-4BA8-A790-932EEFAF81C6}" presName="root" presStyleCnt="0">
        <dgm:presLayoutVars>
          <dgm:dir/>
          <dgm:resizeHandles val="exact"/>
        </dgm:presLayoutVars>
      </dgm:prSet>
      <dgm:spPr/>
    </dgm:pt>
    <dgm:pt modelId="{FD0B14B2-00BE-4260-8992-7B8ECF7B647F}" type="pres">
      <dgm:prSet presAssocID="{243E8093-9ED6-48F4-8161-44ADDBC67D9F}" presName="compNode" presStyleCnt="0"/>
      <dgm:spPr/>
    </dgm:pt>
    <dgm:pt modelId="{50738790-F471-4F9A-A926-D3ACF0D70D9D}" type="pres">
      <dgm:prSet presAssocID="{243E8093-9ED6-48F4-8161-44ADDBC67D9F}" presName="bgRect" presStyleLbl="bgShp" presStyleIdx="0" presStyleCnt="2"/>
      <dgm:spPr/>
    </dgm:pt>
    <dgm:pt modelId="{1B1F44BC-DB72-4587-BBD6-26E8B05165E2}" type="pres">
      <dgm:prSet presAssocID="{243E8093-9ED6-48F4-8161-44ADDBC67D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ed Bump"/>
        </a:ext>
      </dgm:extLst>
    </dgm:pt>
    <dgm:pt modelId="{9CF5D0A9-0A43-4D4D-A0FE-198B3A1254CE}" type="pres">
      <dgm:prSet presAssocID="{243E8093-9ED6-48F4-8161-44ADDBC67D9F}" presName="spaceRect" presStyleCnt="0"/>
      <dgm:spPr/>
    </dgm:pt>
    <dgm:pt modelId="{B62C887E-26FC-47F0-89E3-8C1383F754FB}" type="pres">
      <dgm:prSet presAssocID="{243E8093-9ED6-48F4-8161-44ADDBC67D9F}" presName="parTx" presStyleLbl="revTx" presStyleIdx="0" presStyleCnt="2">
        <dgm:presLayoutVars>
          <dgm:chMax val="0"/>
          <dgm:chPref val="0"/>
        </dgm:presLayoutVars>
      </dgm:prSet>
      <dgm:spPr/>
    </dgm:pt>
    <dgm:pt modelId="{AC49CB74-8EC3-4EC0-BB30-C521C1BB69CE}" type="pres">
      <dgm:prSet presAssocID="{FE87C567-EAD4-4FA7-B6CE-FAFCC60B712A}" presName="sibTrans" presStyleCnt="0"/>
      <dgm:spPr/>
    </dgm:pt>
    <dgm:pt modelId="{38048EB7-44B1-4229-A7DE-0D52672685CA}" type="pres">
      <dgm:prSet presAssocID="{7FA9C101-667D-4216-BC5B-76BE7BC19294}" presName="compNode" presStyleCnt="0"/>
      <dgm:spPr/>
    </dgm:pt>
    <dgm:pt modelId="{67E5A63E-7303-4125-996B-30E3A6ACDFCF}" type="pres">
      <dgm:prSet presAssocID="{7FA9C101-667D-4216-BC5B-76BE7BC19294}" presName="bgRect" presStyleLbl="bgShp" presStyleIdx="1" presStyleCnt="2"/>
      <dgm:spPr/>
    </dgm:pt>
    <dgm:pt modelId="{0A1DDD6D-F53E-411A-A583-8D0EFE14BC04}" type="pres">
      <dgm:prSet presAssocID="{7FA9C101-667D-4216-BC5B-76BE7BC192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9AF279BB-8D07-4C52-B583-3CE9D27F4685}" type="pres">
      <dgm:prSet presAssocID="{7FA9C101-667D-4216-BC5B-76BE7BC19294}" presName="spaceRect" presStyleCnt="0"/>
      <dgm:spPr/>
    </dgm:pt>
    <dgm:pt modelId="{74875078-CC89-4F05-BA00-047772D31F20}" type="pres">
      <dgm:prSet presAssocID="{7FA9C101-667D-4216-BC5B-76BE7BC19294}" presName="parTx" presStyleLbl="revTx" presStyleIdx="1" presStyleCnt="2">
        <dgm:presLayoutVars>
          <dgm:chMax val="0"/>
          <dgm:chPref val="0"/>
        </dgm:presLayoutVars>
      </dgm:prSet>
      <dgm:spPr/>
    </dgm:pt>
  </dgm:ptLst>
  <dgm:cxnLst>
    <dgm:cxn modelId="{33807218-4562-9643-898D-1A5099EACB8F}" type="presOf" srcId="{7FA9C101-667D-4216-BC5B-76BE7BC19294}" destId="{74875078-CC89-4F05-BA00-047772D31F20}" srcOrd="0" destOrd="0" presId="urn:microsoft.com/office/officeart/2018/2/layout/IconVerticalSolidList"/>
    <dgm:cxn modelId="{3D29A064-7B7C-0E48-A158-FF4116BAFE8F}" type="presOf" srcId="{243E8093-9ED6-48F4-8161-44ADDBC67D9F}" destId="{B62C887E-26FC-47F0-89E3-8C1383F754FB}" srcOrd="0" destOrd="0" presId="urn:microsoft.com/office/officeart/2018/2/layout/IconVerticalSolidList"/>
    <dgm:cxn modelId="{0DC5B686-C553-9B4D-8D81-5D0A517501F5}" type="presOf" srcId="{C0C47E8A-5684-4BA8-A790-932EEFAF81C6}" destId="{4E018FF1-4365-43B1-AE08-95214DB9DFE6}" srcOrd="0" destOrd="0" presId="urn:microsoft.com/office/officeart/2018/2/layout/IconVerticalSolidList"/>
    <dgm:cxn modelId="{066CC9A1-8DFE-45EB-952D-9550E7CC0B18}" srcId="{C0C47E8A-5684-4BA8-A790-932EEFAF81C6}" destId="{243E8093-9ED6-48F4-8161-44ADDBC67D9F}" srcOrd="0" destOrd="0" parTransId="{18B2DC0B-4A3F-45A7-A2E5-82E7A6FA2927}" sibTransId="{FE87C567-EAD4-4FA7-B6CE-FAFCC60B712A}"/>
    <dgm:cxn modelId="{D53095B5-1337-4682-B0A9-A6877FA6F5E0}" srcId="{C0C47E8A-5684-4BA8-A790-932EEFAF81C6}" destId="{7FA9C101-667D-4216-BC5B-76BE7BC19294}" srcOrd="1" destOrd="0" parTransId="{80F025AA-C486-47C8-ABB8-7A8D7B583433}" sibTransId="{D75B3178-15B1-4B43-B748-07321B91AC61}"/>
    <dgm:cxn modelId="{BA67FD92-955C-6944-8C80-89681EFB1954}" type="presParOf" srcId="{4E018FF1-4365-43B1-AE08-95214DB9DFE6}" destId="{FD0B14B2-00BE-4260-8992-7B8ECF7B647F}" srcOrd="0" destOrd="0" presId="urn:microsoft.com/office/officeart/2018/2/layout/IconVerticalSolidList"/>
    <dgm:cxn modelId="{DB79240D-C336-AB4A-A592-3579BDC699F0}" type="presParOf" srcId="{FD0B14B2-00BE-4260-8992-7B8ECF7B647F}" destId="{50738790-F471-4F9A-A926-D3ACF0D70D9D}" srcOrd="0" destOrd="0" presId="urn:microsoft.com/office/officeart/2018/2/layout/IconVerticalSolidList"/>
    <dgm:cxn modelId="{BB8AA11A-B110-8B42-8F3E-5B6B609B6735}" type="presParOf" srcId="{FD0B14B2-00BE-4260-8992-7B8ECF7B647F}" destId="{1B1F44BC-DB72-4587-BBD6-26E8B05165E2}" srcOrd="1" destOrd="0" presId="urn:microsoft.com/office/officeart/2018/2/layout/IconVerticalSolidList"/>
    <dgm:cxn modelId="{06F3E3AD-3589-AE49-8773-B791CD8EC811}" type="presParOf" srcId="{FD0B14B2-00BE-4260-8992-7B8ECF7B647F}" destId="{9CF5D0A9-0A43-4D4D-A0FE-198B3A1254CE}" srcOrd="2" destOrd="0" presId="urn:microsoft.com/office/officeart/2018/2/layout/IconVerticalSolidList"/>
    <dgm:cxn modelId="{8FB25E7B-946D-7D42-A712-DF26B4C5D41D}" type="presParOf" srcId="{FD0B14B2-00BE-4260-8992-7B8ECF7B647F}" destId="{B62C887E-26FC-47F0-89E3-8C1383F754FB}" srcOrd="3" destOrd="0" presId="urn:microsoft.com/office/officeart/2018/2/layout/IconVerticalSolidList"/>
    <dgm:cxn modelId="{20862515-511E-9942-AE64-31117832B81B}" type="presParOf" srcId="{4E018FF1-4365-43B1-AE08-95214DB9DFE6}" destId="{AC49CB74-8EC3-4EC0-BB30-C521C1BB69CE}" srcOrd="1" destOrd="0" presId="urn:microsoft.com/office/officeart/2018/2/layout/IconVerticalSolidList"/>
    <dgm:cxn modelId="{6DD66888-3853-0446-9089-A3A2491BBF1D}" type="presParOf" srcId="{4E018FF1-4365-43B1-AE08-95214DB9DFE6}" destId="{38048EB7-44B1-4229-A7DE-0D52672685CA}" srcOrd="2" destOrd="0" presId="urn:microsoft.com/office/officeart/2018/2/layout/IconVerticalSolidList"/>
    <dgm:cxn modelId="{5B9BDD48-F46B-D44E-93B5-36FAEF9B382A}" type="presParOf" srcId="{38048EB7-44B1-4229-A7DE-0D52672685CA}" destId="{67E5A63E-7303-4125-996B-30E3A6ACDFCF}" srcOrd="0" destOrd="0" presId="urn:microsoft.com/office/officeart/2018/2/layout/IconVerticalSolidList"/>
    <dgm:cxn modelId="{6EE10BC8-6A37-A14D-80C9-632AB17C91C2}" type="presParOf" srcId="{38048EB7-44B1-4229-A7DE-0D52672685CA}" destId="{0A1DDD6D-F53E-411A-A583-8D0EFE14BC04}" srcOrd="1" destOrd="0" presId="urn:microsoft.com/office/officeart/2018/2/layout/IconVerticalSolidList"/>
    <dgm:cxn modelId="{CB1E112A-9C58-8546-AE84-C930595F059E}" type="presParOf" srcId="{38048EB7-44B1-4229-A7DE-0D52672685CA}" destId="{9AF279BB-8D07-4C52-B583-3CE9D27F4685}" srcOrd="2" destOrd="0" presId="urn:microsoft.com/office/officeart/2018/2/layout/IconVerticalSolidList"/>
    <dgm:cxn modelId="{4A2E75F4-34CA-E840-A9F4-8821E3E7A83C}" type="presParOf" srcId="{38048EB7-44B1-4229-A7DE-0D52672685CA}" destId="{74875078-CC89-4F05-BA00-047772D31F2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D50A8-15B4-41EC-AE7D-92C03BA818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59DCE29-9C05-4B30-A50B-E90FB8D05803}">
      <dgm:prSet/>
      <dgm:spPr/>
      <dgm:t>
        <a:bodyPr/>
        <a:lstStyle/>
        <a:p>
          <a:pPr>
            <a:lnSpc>
              <a:spcPct val="100000"/>
            </a:lnSpc>
          </a:pPr>
          <a:r>
            <a:rPr lang="en-US"/>
            <a:t>How, if at all, can you apply this learning? </a:t>
          </a:r>
        </a:p>
      </dgm:t>
    </dgm:pt>
    <dgm:pt modelId="{E071B760-B125-40C9-ADC7-437B792AD7F2}" type="parTrans" cxnId="{703C170D-BCF1-47C4-BD0C-E85A1C8C117D}">
      <dgm:prSet/>
      <dgm:spPr/>
      <dgm:t>
        <a:bodyPr/>
        <a:lstStyle/>
        <a:p>
          <a:endParaRPr lang="en-US"/>
        </a:p>
      </dgm:t>
    </dgm:pt>
    <dgm:pt modelId="{FA296461-4EBB-4DFA-B29A-5811CB1457E7}" type="sibTrans" cxnId="{703C170D-BCF1-47C4-BD0C-E85A1C8C117D}">
      <dgm:prSet/>
      <dgm:spPr/>
      <dgm:t>
        <a:bodyPr/>
        <a:lstStyle/>
        <a:p>
          <a:pPr>
            <a:lnSpc>
              <a:spcPct val="100000"/>
            </a:lnSpc>
          </a:pPr>
          <a:endParaRPr lang="en-US"/>
        </a:p>
      </dgm:t>
    </dgm:pt>
    <dgm:pt modelId="{844A8F09-7E93-4A38-862E-99F25B132FD7}">
      <dgm:prSet/>
      <dgm:spPr/>
      <dgm:t>
        <a:bodyPr/>
        <a:lstStyle/>
        <a:p>
          <a:pPr>
            <a:lnSpc>
              <a:spcPct val="100000"/>
            </a:lnSpc>
          </a:pPr>
          <a:r>
            <a:rPr lang="en-US"/>
            <a:t>What will YOU do? </a:t>
          </a:r>
        </a:p>
      </dgm:t>
    </dgm:pt>
    <dgm:pt modelId="{2C16DC94-BBD9-491E-8102-E1A6DB5E5E3F}" type="parTrans" cxnId="{E9F560AF-D05B-4D67-8B04-DDEF39256381}">
      <dgm:prSet/>
      <dgm:spPr/>
      <dgm:t>
        <a:bodyPr/>
        <a:lstStyle/>
        <a:p>
          <a:endParaRPr lang="en-US"/>
        </a:p>
      </dgm:t>
    </dgm:pt>
    <dgm:pt modelId="{1FB04EF4-7D5B-4ECF-BD69-AAC4B5519A7E}" type="sibTrans" cxnId="{E9F560AF-D05B-4D67-8B04-DDEF39256381}">
      <dgm:prSet/>
      <dgm:spPr/>
      <dgm:t>
        <a:bodyPr/>
        <a:lstStyle/>
        <a:p>
          <a:pPr>
            <a:lnSpc>
              <a:spcPct val="100000"/>
            </a:lnSpc>
          </a:pPr>
          <a:endParaRPr lang="en-US"/>
        </a:p>
      </dgm:t>
    </dgm:pt>
    <dgm:pt modelId="{982DCD1A-D280-4DB6-B1C5-ADDC5344B621}">
      <dgm:prSet/>
      <dgm:spPr/>
      <dgm:t>
        <a:bodyPr/>
        <a:lstStyle/>
        <a:p>
          <a:pPr>
            <a:lnSpc>
              <a:spcPct val="100000"/>
            </a:lnSpc>
          </a:pPr>
          <a:r>
            <a:rPr lang="en-US"/>
            <a:t>What will you ask others to do? </a:t>
          </a:r>
        </a:p>
      </dgm:t>
    </dgm:pt>
    <dgm:pt modelId="{4BF227AC-B641-470E-B383-5A33684B921E}" type="parTrans" cxnId="{16CA4EB6-EA50-48ED-9677-F1C15BDF656F}">
      <dgm:prSet/>
      <dgm:spPr/>
      <dgm:t>
        <a:bodyPr/>
        <a:lstStyle/>
        <a:p>
          <a:endParaRPr lang="en-US"/>
        </a:p>
      </dgm:t>
    </dgm:pt>
    <dgm:pt modelId="{04F88AB1-0DFE-4005-BBC2-A1F34E300F36}" type="sibTrans" cxnId="{16CA4EB6-EA50-48ED-9677-F1C15BDF656F}">
      <dgm:prSet/>
      <dgm:spPr/>
      <dgm:t>
        <a:bodyPr/>
        <a:lstStyle/>
        <a:p>
          <a:pPr>
            <a:lnSpc>
              <a:spcPct val="100000"/>
            </a:lnSpc>
          </a:pPr>
          <a:endParaRPr lang="en-US"/>
        </a:p>
      </dgm:t>
    </dgm:pt>
    <dgm:pt modelId="{C8F43B64-34B3-492D-8140-1CD75D3F4B5E}">
      <dgm:prSet/>
      <dgm:spPr/>
      <dgm:t>
        <a:bodyPr/>
        <a:lstStyle/>
        <a:p>
          <a:pPr>
            <a:lnSpc>
              <a:spcPct val="100000"/>
            </a:lnSpc>
          </a:pPr>
          <a:r>
            <a:rPr lang="en-US"/>
            <a:t>What would you like Tdh to do? </a:t>
          </a:r>
        </a:p>
      </dgm:t>
    </dgm:pt>
    <dgm:pt modelId="{BC0203BF-8228-47D2-BE51-1A6705666044}" type="parTrans" cxnId="{D07AA330-EAFA-4A46-B215-BBA1FB9AEB53}">
      <dgm:prSet/>
      <dgm:spPr/>
      <dgm:t>
        <a:bodyPr/>
        <a:lstStyle/>
        <a:p>
          <a:endParaRPr lang="en-US"/>
        </a:p>
      </dgm:t>
    </dgm:pt>
    <dgm:pt modelId="{6760C068-3FB5-4B8E-B32F-CD336C6D9DC7}" type="sibTrans" cxnId="{D07AA330-EAFA-4A46-B215-BBA1FB9AEB53}">
      <dgm:prSet/>
      <dgm:spPr/>
      <dgm:t>
        <a:bodyPr/>
        <a:lstStyle/>
        <a:p>
          <a:endParaRPr lang="en-US"/>
        </a:p>
      </dgm:t>
    </dgm:pt>
    <dgm:pt modelId="{5515450B-4F59-42BE-BA65-17EC911EDC31}" type="pres">
      <dgm:prSet presAssocID="{CA2D50A8-15B4-41EC-AE7D-92C03BA818B7}" presName="root" presStyleCnt="0">
        <dgm:presLayoutVars>
          <dgm:dir/>
          <dgm:resizeHandles val="exact"/>
        </dgm:presLayoutVars>
      </dgm:prSet>
      <dgm:spPr/>
    </dgm:pt>
    <dgm:pt modelId="{76B82985-F64E-4F60-8E06-E0E45731BCBD}" type="pres">
      <dgm:prSet presAssocID="{E59DCE29-9C05-4B30-A50B-E90FB8D05803}" presName="compNode" presStyleCnt="0"/>
      <dgm:spPr/>
    </dgm:pt>
    <dgm:pt modelId="{DF093BAC-0EDD-4FA5-8F70-6B20920179A7}" type="pres">
      <dgm:prSet presAssocID="{E59DCE29-9C05-4B30-A50B-E90FB8D05803}" presName="bgRect" presStyleLbl="bgShp" presStyleIdx="0" presStyleCnt="4"/>
      <dgm:spPr/>
    </dgm:pt>
    <dgm:pt modelId="{DBB3F1B0-AB91-4A11-8A37-6EF565E55D5F}" type="pres">
      <dgm:prSet presAssocID="{E59DCE29-9C05-4B30-A50B-E90FB8D058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F13BC54-5212-4449-AF54-CC76F8FE518C}" type="pres">
      <dgm:prSet presAssocID="{E59DCE29-9C05-4B30-A50B-E90FB8D05803}" presName="spaceRect" presStyleCnt="0"/>
      <dgm:spPr/>
    </dgm:pt>
    <dgm:pt modelId="{1DF0A13E-5531-405E-B31B-046AE2F87BD5}" type="pres">
      <dgm:prSet presAssocID="{E59DCE29-9C05-4B30-A50B-E90FB8D05803}" presName="parTx" presStyleLbl="revTx" presStyleIdx="0" presStyleCnt="4">
        <dgm:presLayoutVars>
          <dgm:chMax val="0"/>
          <dgm:chPref val="0"/>
        </dgm:presLayoutVars>
      </dgm:prSet>
      <dgm:spPr/>
    </dgm:pt>
    <dgm:pt modelId="{D3D62C3A-3442-45B9-9EDB-D24B8E72D2E5}" type="pres">
      <dgm:prSet presAssocID="{FA296461-4EBB-4DFA-B29A-5811CB1457E7}" presName="sibTrans" presStyleCnt="0"/>
      <dgm:spPr/>
    </dgm:pt>
    <dgm:pt modelId="{A145234B-113E-4401-B654-7FAD3E649C7A}" type="pres">
      <dgm:prSet presAssocID="{844A8F09-7E93-4A38-862E-99F25B132FD7}" presName="compNode" presStyleCnt="0"/>
      <dgm:spPr/>
    </dgm:pt>
    <dgm:pt modelId="{BB7AECA0-819E-49A6-AA60-EE3DD453E168}" type="pres">
      <dgm:prSet presAssocID="{844A8F09-7E93-4A38-862E-99F25B132FD7}" presName="bgRect" presStyleLbl="bgShp" presStyleIdx="1" presStyleCnt="4"/>
      <dgm:spPr/>
    </dgm:pt>
    <dgm:pt modelId="{870567D3-9703-4EB1-B9C7-A73949CACC88}" type="pres">
      <dgm:prSet presAssocID="{844A8F09-7E93-4A38-862E-99F25B132F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s"/>
        </a:ext>
      </dgm:extLst>
    </dgm:pt>
    <dgm:pt modelId="{64AD0929-7163-4BC6-8AF7-E3CC384CD6B2}" type="pres">
      <dgm:prSet presAssocID="{844A8F09-7E93-4A38-862E-99F25B132FD7}" presName="spaceRect" presStyleCnt="0"/>
      <dgm:spPr/>
    </dgm:pt>
    <dgm:pt modelId="{3942C4A7-C70C-4CE1-9ECB-F88E1D4304A9}" type="pres">
      <dgm:prSet presAssocID="{844A8F09-7E93-4A38-862E-99F25B132FD7}" presName="parTx" presStyleLbl="revTx" presStyleIdx="1" presStyleCnt="4">
        <dgm:presLayoutVars>
          <dgm:chMax val="0"/>
          <dgm:chPref val="0"/>
        </dgm:presLayoutVars>
      </dgm:prSet>
      <dgm:spPr/>
    </dgm:pt>
    <dgm:pt modelId="{B94EC84C-B1E4-4EA7-8B8A-E778F422BD43}" type="pres">
      <dgm:prSet presAssocID="{1FB04EF4-7D5B-4ECF-BD69-AAC4B5519A7E}" presName="sibTrans" presStyleCnt="0"/>
      <dgm:spPr/>
    </dgm:pt>
    <dgm:pt modelId="{D793FF9A-FFF6-4939-899D-6785640D07B7}" type="pres">
      <dgm:prSet presAssocID="{982DCD1A-D280-4DB6-B1C5-ADDC5344B621}" presName="compNode" presStyleCnt="0"/>
      <dgm:spPr/>
    </dgm:pt>
    <dgm:pt modelId="{11211FD7-1F05-4B2B-BF6E-3539C4EBBE12}" type="pres">
      <dgm:prSet presAssocID="{982DCD1A-D280-4DB6-B1C5-ADDC5344B621}" presName="bgRect" presStyleLbl="bgShp" presStyleIdx="2" presStyleCnt="4"/>
      <dgm:spPr/>
    </dgm:pt>
    <dgm:pt modelId="{299D3D1E-C0D3-44E5-ACDA-E70396BF7A69}" type="pres">
      <dgm:prSet presAssocID="{982DCD1A-D280-4DB6-B1C5-ADDC5344B62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Person"/>
        </a:ext>
      </dgm:extLst>
    </dgm:pt>
    <dgm:pt modelId="{F71542C7-2899-4202-B786-9D1CBF5D8553}" type="pres">
      <dgm:prSet presAssocID="{982DCD1A-D280-4DB6-B1C5-ADDC5344B621}" presName="spaceRect" presStyleCnt="0"/>
      <dgm:spPr/>
    </dgm:pt>
    <dgm:pt modelId="{6D354597-3818-414E-931F-171CD82CB4D2}" type="pres">
      <dgm:prSet presAssocID="{982DCD1A-D280-4DB6-B1C5-ADDC5344B621}" presName="parTx" presStyleLbl="revTx" presStyleIdx="2" presStyleCnt="4">
        <dgm:presLayoutVars>
          <dgm:chMax val="0"/>
          <dgm:chPref val="0"/>
        </dgm:presLayoutVars>
      </dgm:prSet>
      <dgm:spPr/>
    </dgm:pt>
    <dgm:pt modelId="{F2C6390D-698A-4D64-98C0-28A4F0A5C79D}" type="pres">
      <dgm:prSet presAssocID="{04F88AB1-0DFE-4005-BBC2-A1F34E300F36}" presName="sibTrans" presStyleCnt="0"/>
      <dgm:spPr/>
    </dgm:pt>
    <dgm:pt modelId="{0DB53473-33B2-4946-8264-5A613A5558C8}" type="pres">
      <dgm:prSet presAssocID="{C8F43B64-34B3-492D-8140-1CD75D3F4B5E}" presName="compNode" presStyleCnt="0"/>
      <dgm:spPr/>
    </dgm:pt>
    <dgm:pt modelId="{7F348DB0-9C8B-4D7A-99A1-4DDBCF5026AA}" type="pres">
      <dgm:prSet presAssocID="{C8F43B64-34B3-492D-8140-1CD75D3F4B5E}" presName="bgRect" presStyleLbl="bgShp" presStyleIdx="3" presStyleCnt="4"/>
      <dgm:spPr/>
    </dgm:pt>
    <dgm:pt modelId="{707F823C-5BCB-4385-B158-AD37DE8BEC1C}" type="pres">
      <dgm:prSet presAssocID="{C8F43B64-34B3-492D-8140-1CD75D3F4B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ard Room"/>
        </a:ext>
      </dgm:extLst>
    </dgm:pt>
    <dgm:pt modelId="{CCC10527-FFA6-4845-9998-48292D2D6BA9}" type="pres">
      <dgm:prSet presAssocID="{C8F43B64-34B3-492D-8140-1CD75D3F4B5E}" presName="spaceRect" presStyleCnt="0"/>
      <dgm:spPr/>
    </dgm:pt>
    <dgm:pt modelId="{AEC4E016-CC27-46D9-A283-91E31E658D23}" type="pres">
      <dgm:prSet presAssocID="{C8F43B64-34B3-492D-8140-1CD75D3F4B5E}" presName="parTx" presStyleLbl="revTx" presStyleIdx="3" presStyleCnt="4">
        <dgm:presLayoutVars>
          <dgm:chMax val="0"/>
          <dgm:chPref val="0"/>
        </dgm:presLayoutVars>
      </dgm:prSet>
      <dgm:spPr/>
    </dgm:pt>
  </dgm:ptLst>
  <dgm:cxnLst>
    <dgm:cxn modelId="{703C170D-BCF1-47C4-BD0C-E85A1C8C117D}" srcId="{CA2D50A8-15B4-41EC-AE7D-92C03BA818B7}" destId="{E59DCE29-9C05-4B30-A50B-E90FB8D05803}" srcOrd="0" destOrd="0" parTransId="{E071B760-B125-40C9-ADC7-437B792AD7F2}" sibTransId="{FA296461-4EBB-4DFA-B29A-5811CB1457E7}"/>
    <dgm:cxn modelId="{A9068926-3821-2440-9297-BB0B09E7D460}" type="presOf" srcId="{E59DCE29-9C05-4B30-A50B-E90FB8D05803}" destId="{1DF0A13E-5531-405E-B31B-046AE2F87BD5}" srcOrd="0" destOrd="0" presId="urn:microsoft.com/office/officeart/2018/2/layout/IconVerticalSolidList"/>
    <dgm:cxn modelId="{D07AA330-EAFA-4A46-B215-BBA1FB9AEB53}" srcId="{CA2D50A8-15B4-41EC-AE7D-92C03BA818B7}" destId="{C8F43B64-34B3-492D-8140-1CD75D3F4B5E}" srcOrd="3" destOrd="0" parTransId="{BC0203BF-8228-47D2-BE51-1A6705666044}" sibTransId="{6760C068-3FB5-4B8E-B32F-CD336C6D9DC7}"/>
    <dgm:cxn modelId="{2F0EC740-90C3-814D-B459-FA9D6631F7C6}" type="presOf" srcId="{982DCD1A-D280-4DB6-B1C5-ADDC5344B621}" destId="{6D354597-3818-414E-931F-171CD82CB4D2}" srcOrd="0" destOrd="0" presId="urn:microsoft.com/office/officeart/2018/2/layout/IconVerticalSolidList"/>
    <dgm:cxn modelId="{EFE69B55-2DE3-A64B-8CC2-31D42E860D91}" type="presOf" srcId="{CA2D50A8-15B4-41EC-AE7D-92C03BA818B7}" destId="{5515450B-4F59-42BE-BA65-17EC911EDC31}" srcOrd="0" destOrd="0" presId="urn:microsoft.com/office/officeart/2018/2/layout/IconVerticalSolidList"/>
    <dgm:cxn modelId="{0F38C158-C8B4-1E46-ACEA-D6ED7A40324C}" type="presOf" srcId="{C8F43B64-34B3-492D-8140-1CD75D3F4B5E}" destId="{AEC4E016-CC27-46D9-A283-91E31E658D23}" srcOrd="0" destOrd="0" presId="urn:microsoft.com/office/officeart/2018/2/layout/IconVerticalSolidList"/>
    <dgm:cxn modelId="{96C21297-F8FF-C340-8706-3598A4F5D14F}" type="presOf" srcId="{844A8F09-7E93-4A38-862E-99F25B132FD7}" destId="{3942C4A7-C70C-4CE1-9ECB-F88E1D4304A9}" srcOrd="0" destOrd="0" presId="urn:microsoft.com/office/officeart/2018/2/layout/IconVerticalSolidList"/>
    <dgm:cxn modelId="{E9F560AF-D05B-4D67-8B04-DDEF39256381}" srcId="{CA2D50A8-15B4-41EC-AE7D-92C03BA818B7}" destId="{844A8F09-7E93-4A38-862E-99F25B132FD7}" srcOrd="1" destOrd="0" parTransId="{2C16DC94-BBD9-491E-8102-E1A6DB5E5E3F}" sibTransId="{1FB04EF4-7D5B-4ECF-BD69-AAC4B5519A7E}"/>
    <dgm:cxn modelId="{16CA4EB6-EA50-48ED-9677-F1C15BDF656F}" srcId="{CA2D50A8-15B4-41EC-AE7D-92C03BA818B7}" destId="{982DCD1A-D280-4DB6-B1C5-ADDC5344B621}" srcOrd="2" destOrd="0" parTransId="{4BF227AC-B641-470E-B383-5A33684B921E}" sibTransId="{04F88AB1-0DFE-4005-BBC2-A1F34E300F36}"/>
    <dgm:cxn modelId="{8EA3FCC2-A08E-E549-8D78-19B907A2CD61}" type="presParOf" srcId="{5515450B-4F59-42BE-BA65-17EC911EDC31}" destId="{76B82985-F64E-4F60-8E06-E0E45731BCBD}" srcOrd="0" destOrd="0" presId="urn:microsoft.com/office/officeart/2018/2/layout/IconVerticalSolidList"/>
    <dgm:cxn modelId="{DE8156D7-6A73-FB4F-963B-E0FB0EA0CE4E}" type="presParOf" srcId="{76B82985-F64E-4F60-8E06-E0E45731BCBD}" destId="{DF093BAC-0EDD-4FA5-8F70-6B20920179A7}" srcOrd="0" destOrd="0" presId="urn:microsoft.com/office/officeart/2018/2/layout/IconVerticalSolidList"/>
    <dgm:cxn modelId="{3BD8603E-6BB6-1146-8523-374B4483570B}" type="presParOf" srcId="{76B82985-F64E-4F60-8E06-E0E45731BCBD}" destId="{DBB3F1B0-AB91-4A11-8A37-6EF565E55D5F}" srcOrd="1" destOrd="0" presId="urn:microsoft.com/office/officeart/2018/2/layout/IconVerticalSolidList"/>
    <dgm:cxn modelId="{BA51CEEB-5480-6B4D-8642-509569ADB6FC}" type="presParOf" srcId="{76B82985-F64E-4F60-8E06-E0E45731BCBD}" destId="{9F13BC54-5212-4449-AF54-CC76F8FE518C}" srcOrd="2" destOrd="0" presId="urn:microsoft.com/office/officeart/2018/2/layout/IconVerticalSolidList"/>
    <dgm:cxn modelId="{6D978B56-2551-0C41-B0CB-20D257EBD211}" type="presParOf" srcId="{76B82985-F64E-4F60-8E06-E0E45731BCBD}" destId="{1DF0A13E-5531-405E-B31B-046AE2F87BD5}" srcOrd="3" destOrd="0" presId="urn:microsoft.com/office/officeart/2018/2/layout/IconVerticalSolidList"/>
    <dgm:cxn modelId="{C3EC97B2-EF9E-A443-996B-F22EBA199437}" type="presParOf" srcId="{5515450B-4F59-42BE-BA65-17EC911EDC31}" destId="{D3D62C3A-3442-45B9-9EDB-D24B8E72D2E5}" srcOrd="1" destOrd="0" presId="urn:microsoft.com/office/officeart/2018/2/layout/IconVerticalSolidList"/>
    <dgm:cxn modelId="{AD9AB727-C313-F747-9157-88660C4CAFA5}" type="presParOf" srcId="{5515450B-4F59-42BE-BA65-17EC911EDC31}" destId="{A145234B-113E-4401-B654-7FAD3E649C7A}" srcOrd="2" destOrd="0" presId="urn:microsoft.com/office/officeart/2018/2/layout/IconVerticalSolidList"/>
    <dgm:cxn modelId="{9986E815-D93C-5143-A36F-3DC42B5398C9}" type="presParOf" srcId="{A145234B-113E-4401-B654-7FAD3E649C7A}" destId="{BB7AECA0-819E-49A6-AA60-EE3DD453E168}" srcOrd="0" destOrd="0" presId="urn:microsoft.com/office/officeart/2018/2/layout/IconVerticalSolidList"/>
    <dgm:cxn modelId="{FDBCBC25-BA55-3B4D-842D-1CF5D2B2897E}" type="presParOf" srcId="{A145234B-113E-4401-B654-7FAD3E649C7A}" destId="{870567D3-9703-4EB1-B9C7-A73949CACC88}" srcOrd="1" destOrd="0" presId="urn:microsoft.com/office/officeart/2018/2/layout/IconVerticalSolidList"/>
    <dgm:cxn modelId="{03217F6F-87E5-8D4C-BF03-8A7AECD8117F}" type="presParOf" srcId="{A145234B-113E-4401-B654-7FAD3E649C7A}" destId="{64AD0929-7163-4BC6-8AF7-E3CC384CD6B2}" srcOrd="2" destOrd="0" presId="urn:microsoft.com/office/officeart/2018/2/layout/IconVerticalSolidList"/>
    <dgm:cxn modelId="{E606D743-6C1B-3B43-B0F8-1AA5A88A821F}" type="presParOf" srcId="{A145234B-113E-4401-B654-7FAD3E649C7A}" destId="{3942C4A7-C70C-4CE1-9ECB-F88E1D4304A9}" srcOrd="3" destOrd="0" presId="urn:microsoft.com/office/officeart/2018/2/layout/IconVerticalSolidList"/>
    <dgm:cxn modelId="{178A2179-59A1-FB4C-9E71-2B089BA838B1}" type="presParOf" srcId="{5515450B-4F59-42BE-BA65-17EC911EDC31}" destId="{B94EC84C-B1E4-4EA7-8B8A-E778F422BD43}" srcOrd="3" destOrd="0" presId="urn:microsoft.com/office/officeart/2018/2/layout/IconVerticalSolidList"/>
    <dgm:cxn modelId="{F82D89A6-C6C2-264A-A60F-4D65C1E2478B}" type="presParOf" srcId="{5515450B-4F59-42BE-BA65-17EC911EDC31}" destId="{D793FF9A-FFF6-4939-899D-6785640D07B7}" srcOrd="4" destOrd="0" presId="urn:microsoft.com/office/officeart/2018/2/layout/IconVerticalSolidList"/>
    <dgm:cxn modelId="{E4603FB9-A2D0-1540-84F4-CB923370DF77}" type="presParOf" srcId="{D793FF9A-FFF6-4939-899D-6785640D07B7}" destId="{11211FD7-1F05-4B2B-BF6E-3539C4EBBE12}" srcOrd="0" destOrd="0" presId="urn:microsoft.com/office/officeart/2018/2/layout/IconVerticalSolidList"/>
    <dgm:cxn modelId="{17F1EF47-7B70-D441-8733-0C60FB801776}" type="presParOf" srcId="{D793FF9A-FFF6-4939-899D-6785640D07B7}" destId="{299D3D1E-C0D3-44E5-ACDA-E70396BF7A69}" srcOrd="1" destOrd="0" presId="urn:microsoft.com/office/officeart/2018/2/layout/IconVerticalSolidList"/>
    <dgm:cxn modelId="{BC291078-0FD0-944C-8E34-3FA8D867C80E}" type="presParOf" srcId="{D793FF9A-FFF6-4939-899D-6785640D07B7}" destId="{F71542C7-2899-4202-B786-9D1CBF5D8553}" srcOrd="2" destOrd="0" presId="urn:microsoft.com/office/officeart/2018/2/layout/IconVerticalSolidList"/>
    <dgm:cxn modelId="{37E1ED09-7E29-1948-A0F3-01B3E1556311}" type="presParOf" srcId="{D793FF9A-FFF6-4939-899D-6785640D07B7}" destId="{6D354597-3818-414E-931F-171CD82CB4D2}" srcOrd="3" destOrd="0" presId="urn:microsoft.com/office/officeart/2018/2/layout/IconVerticalSolidList"/>
    <dgm:cxn modelId="{E008BDBD-6D65-A245-8216-C7966812C911}" type="presParOf" srcId="{5515450B-4F59-42BE-BA65-17EC911EDC31}" destId="{F2C6390D-698A-4D64-98C0-28A4F0A5C79D}" srcOrd="5" destOrd="0" presId="urn:microsoft.com/office/officeart/2018/2/layout/IconVerticalSolidList"/>
    <dgm:cxn modelId="{0D0582E0-FE77-6F41-866B-38C5B45D2336}" type="presParOf" srcId="{5515450B-4F59-42BE-BA65-17EC911EDC31}" destId="{0DB53473-33B2-4946-8264-5A613A5558C8}" srcOrd="6" destOrd="0" presId="urn:microsoft.com/office/officeart/2018/2/layout/IconVerticalSolidList"/>
    <dgm:cxn modelId="{73CB65BC-7971-F542-8378-30FEB7942E04}" type="presParOf" srcId="{0DB53473-33B2-4946-8264-5A613A5558C8}" destId="{7F348DB0-9C8B-4D7A-99A1-4DDBCF5026AA}" srcOrd="0" destOrd="0" presId="urn:microsoft.com/office/officeart/2018/2/layout/IconVerticalSolidList"/>
    <dgm:cxn modelId="{2CF934E9-D8C0-F544-9BC7-7D9EE6BDB24D}" type="presParOf" srcId="{0DB53473-33B2-4946-8264-5A613A5558C8}" destId="{707F823C-5BCB-4385-B158-AD37DE8BEC1C}" srcOrd="1" destOrd="0" presId="urn:microsoft.com/office/officeart/2018/2/layout/IconVerticalSolidList"/>
    <dgm:cxn modelId="{1C652DDD-0329-4148-9AA7-454C5AAD8E1C}" type="presParOf" srcId="{0DB53473-33B2-4946-8264-5A613A5558C8}" destId="{CCC10527-FFA6-4845-9998-48292D2D6BA9}" srcOrd="2" destOrd="0" presId="urn:microsoft.com/office/officeart/2018/2/layout/IconVerticalSolidList"/>
    <dgm:cxn modelId="{F14A64F3-BAEB-0248-AAC1-6607234A9597}" type="presParOf" srcId="{0DB53473-33B2-4946-8264-5A613A5558C8}" destId="{AEC4E016-CC27-46D9-A283-91E31E658D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3A64-001F-4D96-8D50-48DC7B42C26E}">
      <dsp:nvSpPr>
        <dsp:cNvPr id="0" name=""/>
        <dsp:cNvSpPr/>
      </dsp:nvSpPr>
      <dsp:spPr>
        <a:xfrm>
          <a:off x="0" y="2319"/>
          <a:ext cx="6245265" cy="1175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27B40-6810-43DA-BDAB-421C86BB34F0}">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145E90-8E80-4B2F-B1A4-D9912BFC0A41}">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90000"/>
            </a:lnSpc>
            <a:spcBef>
              <a:spcPct val="0"/>
            </a:spcBef>
            <a:spcAft>
              <a:spcPct val="35000"/>
            </a:spcAft>
            <a:buNone/>
          </a:pPr>
          <a:r>
            <a:rPr lang="en-GB" sz="1900" kern="1200" dirty="0"/>
            <a:t>This Webinar outlines the basic principles and strategies that can be applied by Tdh’s CBO and NGO partners in Gaza to manage their risks. </a:t>
          </a:r>
          <a:endParaRPr lang="en-US" sz="1900" kern="1200" dirty="0"/>
        </a:p>
      </dsp:txBody>
      <dsp:txXfrm>
        <a:off x="1357965" y="2319"/>
        <a:ext cx="4887299" cy="1175727"/>
      </dsp:txXfrm>
    </dsp:sp>
    <dsp:sp modelId="{BCD0CC9C-022B-42B4-920C-00FD673E5AA6}">
      <dsp:nvSpPr>
        <dsp:cNvPr id="0" name=""/>
        <dsp:cNvSpPr/>
      </dsp:nvSpPr>
      <dsp:spPr>
        <a:xfrm>
          <a:off x="0" y="1471979"/>
          <a:ext cx="6245265" cy="1175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EE7629-B38F-4F2F-A562-899CD6546F9B}">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F03CF6-A7A7-4DC9-BE05-342A2CD10D65}">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90000"/>
            </a:lnSpc>
            <a:spcBef>
              <a:spcPct val="0"/>
            </a:spcBef>
            <a:spcAft>
              <a:spcPct val="35000"/>
            </a:spcAft>
            <a:buNone/>
          </a:pPr>
          <a:r>
            <a:rPr lang="en-GB" sz="1900" kern="1200" dirty="0"/>
            <a:t>It should help Tdh’s partners to:</a:t>
          </a:r>
          <a:endParaRPr lang="en-US" sz="1900" kern="1200" dirty="0"/>
        </a:p>
      </dsp:txBody>
      <dsp:txXfrm>
        <a:off x="1357965" y="1471979"/>
        <a:ext cx="4887299" cy="1175727"/>
      </dsp:txXfrm>
    </dsp:sp>
    <dsp:sp modelId="{BFBEE9D8-FB23-46B9-9695-5D684A5B89A9}">
      <dsp:nvSpPr>
        <dsp:cNvPr id="0" name=""/>
        <dsp:cNvSpPr/>
      </dsp:nvSpPr>
      <dsp:spPr>
        <a:xfrm>
          <a:off x="0" y="2941639"/>
          <a:ext cx="6245265" cy="11757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FD148-762E-4CF8-8BE6-A1A5765B7E85}">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4217CA-8F2F-4D00-9F31-81BDC114D008}">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90000"/>
            </a:lnSpc>
            <a:spcBef>
              <a:spcPct val="0"/>
            </a:spcBef>
            <a:spcAft>
              <a:spcPct val="35000"/>
            </a:spcAft>
            <a:buNone/>
          </a:pPr>
          <a:r>
            <a:rPr lang="en-GB" sz="1900" kern="1200" dirty="0"/>
            <a:t>1. Identify the major risks that apply to their charity</a:t>
          </a:r>
          <a:endParaRPr lang="en-US" sz="1900" kern="1200" dirty="0"/>
        </a:p>
      </dsp:txBody>
      <dsp:txXfrm>
        <a:off x="1357965" y="2941639"/>
        <a:ext cx="4887299" cy="1175727"/>
      </dsp:txXfrm>
    </dsp:sp>
    <dsp:sp modelId="{34C0EA24-F5FA-4E09-B131-9CF881063C22}">
      <dsp:nvSpPr>
        <dsp:cNvPr id="0" name=""/>
        <dsp:cNvSpPr/>
      </dsp:nvSpPr>
      <dsp:spPr>
        <a:xfrm>
          <a:off x="0" y="4411299"/>
          <a:ext cx="6245265" cy="11757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0E13CA-D143-404B-B9AD-20EB4F246C7A}">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6EEA1B-5F15-4D50-8EBE-D0D3937B1FDA}">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844550">
            <a:lnSpc>
              <a:spcPct val="90000"/>
            </a:lnSpc>
            <a:spcBef>
              <a:spcPct val="0"/>
            </a:spcBef>
            <a:spcAft>
              <a:spcPct val="35000"/>
            </a:spcAft>
            <a:buNone/>
          </a:pPr>
          <a:r>
            <a:rPr lang="en-GB" sz="1900" kern="1200" dirty="0"/>
            <a:t>2. Make decisions about how to respond to the risks they face</a:t>
          </a:r>
          <a:endParaRPr lang="en-US" sz="1900" kern="1200" dirty="0"/>
        </a:p>
      </dsp:txBody>
      <dsp:txXfrm>
        <a:off x="1357965" y="4411299"/>
        <a:ext cx="4887299" cy="1175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CC116-F614-1B4E-8328-E1AE202D3D83}">
      <dsp:nvSpPr>
        <dsp:cNvPr id="0" name=""/>
        <dsp:cNvSpPr/>
      </dsp:nvSpPr>
      <dsp:spPr>
        <a:xfrm>
          <a:off x="0" y="4683023"/>
          <a:ext cx="1666708" cy="76828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92024" rIns="118536" bIns="192024" numCol="1" spcCol="1270" anchor="ctr" anchorCtr="0">
          <a:noAutofit/>
        </a:bodyPr>
        <a:lstStyle/>
        <a:p>
          <a:pPr marL="0" lvl="0" indent="0" algn="ctr" defTabSz="1200150">
            <a:lnSpc>
              <a:spcPct val="90000"/>
            </a:lnSpc>
            <a:spcBef>
              <a:spcPct val="0"/>
            </a:spcBef>
            <a:spcAft>
              <a:spcPct val="35000"/>
            </a:spcAft>
            <a:buNone/>
          </a:pPr>
          <a:r>
            <a:rPr lang="en-US" sz="2700" kern="1200"/>
            <a:t>Monitor</a:t>
          </a:r>
        </a:p>
      </dsp:txBody>
      <dsp:txXfrm>
        <a:off x="0" y="4683023"/>
        <a:ext cx="1666708" cy="768289"/>
      </dsp:txXfrm>
    </dsp:sp>
    <dsp:sp modelId="{A80C433A-721B-EC49-B083-40FFE10E6C2E}">
      <dsp:nvSpPr>
        <dsp:cNvPr id="0" name=""/>
        <dsp:cNvSpPr/>
      </dsp:nvSpPr>
      <dsp:spPr>
        <a:xfrm>
          <a:off x="1666708" y="4683023"/>
          <a:ext cx="5000124" cy="76828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241300" rIns="101426" bIns="241300" numCol="1" spcCol="1270" anchor="ctr" anchorCtr="0">
          <a:noAutofit/>
        </a:bodyPr>
        <a:lstStyle/>
        <a:p>
          <a:pPr marL="0" lvl="0" indent="0" algn="l" defTabSz="844550">
            <a:lnSpc>
              <a:spcPct val="90000"/>
            </a:lnSpc>
            <a:spcBef>
              <a:spcPct val="0"/>
            </a:spcBef>
            <a:spcAft>
              <a:spcPct val="35000"/>
            </a:spcAft>
            <a:buNone/>
          </a:pPr>
          <a:r>
            <a:rPr lang="en-US" sz="1900" kern="1200"/>
            <a:t>Monitor results and adjust as necessary.</a:t>
          </a:r>
        </a:p>
      </dsp:txBody>
      <dsp:txXfrm>
        <a:off x="1666708" y="4683023"/>
        <a:ext cx="5000124" cy="768289"/>
      </dsp:txXfrm>
    </dsp:sp>
    <dsp:sp modelId="{55184B88-F167-DC45-9D48-17BEC01E442C}">
      <dsp:nvSpPr>
        <dsp:cNvPr id="0" name=""/>
        <dsp:cNvSpPr/>
      </dsp:nvSpPr>
      <dsp:spPr>
        <a:xfrm rot="10800000">
          <a:off x="0" y="3512919"/>
          <a:ext cx="1666708" cy="1181628"/>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92024" rIns="118536" bIns="192024" numCol="1" spcCol="1270" anchor="ctr" anchorCtr="0">
          <a:noAutofit/>
        </a:bodyPr>
        <a:lstStyle/>
        <a:p>
          <a:pPr marL="0" lvl="0" indent="0" algn="ctr" defTabSz="1200150">
            <a:lnSpc>
              <a:spcPct val="90000"/>
            </a:lnSpc>
            <a:spcBef>
              <a:spcPct val="0"/>
            </a:spcBef>
            <a:spcAft>
              <a:spcPct val="35000"/>
            </a:spcAft>
            <a:buNone/>
          </a:pPr>
          <a:r>
            <a:rPr lang="en-US" sz="2700" kern="1200"/>
            <a:t>Treat</a:t>
          </a:r>
        </a:p>
      </dsp:txBody>
      <dsp:txXfrm rot="-10800000">
        <a:off x="0" y="3512919"/>
        <a:ext cx="1666708" cy="768058"/>
      </dsp:txXfrm>
    </dsp:sp>
    <dsp:sp modelId="{4AB5CA29-E74B-3649-99A2-AB64C601F493}">
      <dsp:nvSpPr>
        <dsp:cNvPr id="0" name=""/>
        <dsp:cNvSpPr/>
      </dsp:nvSpPr>
      <dsp:spPr>
        <a:xfrm>
          <a:off x="1666708" y="3512919"/>
          <a:ext cx="5000124" cy="76805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241300" rIns="101426" bIns="241300" numCol="1" spcCol="1270" anchor="ctr" anchorCtr="0">
          <a:noAutofit/>
        </a:bodyPr>
        <a:lstStyle/>
        <a:p>
          <a:pPr marL="0" lvl="0" indent="0" algn="l" defTabSz="844550">
            <a:lnSpc>
              <a:spcPct val="90000"/>
            </a:lnSpc>
            <a:spcBef>
              <a:spcPct val="0"/>
            </a:spcBef>
            <a:spcAft>
              <a:spcPct val="35000"/>
            </a:spcAft>
            <a:buNone/>
          </a:pPr>
          <a:r>
            <a:rPr lang="en-US" sz="1900" kern="1200"/>
            <a:t>Treat (or respond to) the risk conditions.</a:t>
          </a:r>
        </a:p>
      </dsp:txBody>
      <dsp:txXfrm>
        <a:off x="1666708" y="3512919"/>
        <a:ext cx="5000124" cy="768058"/>
      </dsp:txXfrm>
    </dsp:sp>
    <dsp:sp modelId="{6E8A8878-0936-D445-A985-F40480E49A4E}">
      <dsp:nvSpPr>
        <dsp:cNvPr id="0" name=""/>
        <dsp:cNvSpPr/>
      </dsp:nvSpPr>
      <dsp:spPr>
        <a:xfrm rot="10800000">
          <a:off x="0" y="2342815"/>
          <a:ext cx="1666708" cy="1181628"/>
        </a:xfrm>
        <a:prstGeom prst="upArrowCallout">
          <a:avLst>
            <a:gd name="adj1" fmla="val 5000"/>
            <a:gd name="adj2" fmla="val 10000"/>
            <a:gd name="adj3" fmla="val 15000"/>
            <a:gd name="adj4" fmla="val 6497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92024" rIns="118536" bIns="192024" numCol="1" spcCol="1270" anchor="ctr" anchorCtr="0">
          <a:noAutofit/>
        </a:bodyPr>
        <a:lstStyle/>
        <a:p>
          <a:pPr marL="0" lvl="0" indent="0" algn="ctr" defTabSz="1200150">
            <a:lnSpc>
              <a:spcPct val="90000"/>
            </a:lnSpc>
            <a:spcBef>
              <a:spcPct val="0"/>
            </a:spcBef>
            <a:spcAft>
              <a:spcPct val="35000"/>
            </a:spcAft>
            <a:buNone/>
          </a:pPr>
          <a:r>
            <a:rPr lang="en-US" sz="2700" kern="1200"/>
            <a:t>Prioritize</a:t>
          </a:r>
        </a:p>
      </dsp:txBody>
      <dsp:txXfrm rot="-10800000">
        <a:off x="0" y="2342815"/>
        <a:ext cx="1666708" cy="768058"/>
      </dsp:txXfrm>
    </dsp:sp>
    <dsp:sp modelId="{F271A031-69F9-014A-81D9-41E70F6B2B90}">
      <dsp:nvSpPr>
        <dsp:cNvPr id="0" name=""/>
        <dsp:cNvSpPr/>
      </dsp:nvSpPr>
      <dsp:spPr>
        <a:xfrm>
          <a:off x="1666708" y="2342815"/>
          <a:ext cx="5000124" cy="76805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241300" rIns="101426" bIns="241300" numCol="1" spcCol="1270" anchor="ctr" anchorCtr="0">
          <a:noAutofit/>
        </a:bodyPr>
        <a:lstStyle/>
        <a:p>
          <a:pPr marL="0" lvl="0" indent="0" algn="l" defTabSz="844550">
            <a:lnSpc>
              <a:spcPct val="90000"/>
            </a:lnSpc>
            <a:spcBef>
              <a:spcPct val="0"/>
            </a:spcBef>
            <a:spcAft>
              <a:spcPct val="35000"/>
            </a:spcAft>
            <a:buNone/>
          </a:pPr>
          <a:r>
            <a:rPr lang="en-US" sz="1900" kern="1200"/>
            <a:t>Prioritize risks based on business objectives.</a:t>
          </a:r>
        </a:p>
      </dsp:txBody>
      <dsp:txXfrm>
        <a:off x="1666708" y="2342815"/>
        <a:ext cx="5000124" cy="768058"/>
      </dsp:txXfrm>
    </dsp:sp>
    <dsp:sp modelId="{376A1E66-82BA-284C-92AD-ACDEEECD8043}">
      <dsp:nvSpPr>
        <dsp:cNvPr id="0" name=""/>
        <dsp:cNvSpPr/>
      </dsp:nvSpPr>
      <dsp:spPr>
        <a:xfrm rot="10800000">
          <a:off x="0" y="1172711"/>
          <a:ext cx="1666708" cy="1181628"/>
        </a:xfrm>
        <a:prstGeom prst="upArrowCallout">
          <a:avLst>
            <a:gd name="adj1" fmla="val 5000"/>
            <a:gd name="adj2" fmla="val 10000"/>
            <a:gd name="adj3" fmla="val 15000"/>
            <a:gd name="adj4" fmla="val 64977"/>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92024" rIns="118536" bIns="192024" numCol="1" spcCol="1270" anchor="ctr" anchorCtr="0">
          <a:noAutofit/>
        </a:bodyPr>
        <a:lstStyle/>
        <a:p>
          <a:pPr marL="0" lvl="0" indent="0" algn="ctr" defTabSz="1200150">
            <a:lnSpc>
              <a:spcPct val="90000"/>
            </a:lnSpc>
            <a:spcBef>
              <a:spcPct val="0"/>
            </a:spcBef>
            <a:spcAft>
              <a:spcPct val="35000"/>
            </a:spcAft>
            <a:buNone/>
          </a:pPr>
          <a:r>
            <a:rPr lang="en-US" sz="2700" kern="1200"/>
            <a:t>Analyze</a:t>
          </a:r>
        </a:p>
      </dsp:txBody>
      <dsp:txXfrm rot="-10800000">
        <a:off x="0" y="1172711"/>
        <a:ext cx="1666708" cy="768058"/>
      </dsp:txXfrm>
    </dsp:sp>
    <dsp:sp modelId="{6CDF81B4-A85E-3946-AC31-008C4765A4A3}">
      <dsp:nvSpPr>
        <dsp:cNvPr id="0" name=""/>
        <dsp:cNvSpPr/>
      </dsp:nvSpPr>
      <dsp:spPr>
        <a:xfrm>
          <a:off x="1666708" y="1172711"/>
          <a:ext cx="5000124" cy="76805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241300" rIns="101426" bIns="241300" numCol="1" spcCol="1270" anchor="ctr" anchorCtr="0">
          <a:noAutofit/>
        </a:bodyPr>
        <a:lstStyle/>
        <a:p>
          <a:pPr marL="0" lvl="0" indent="0" algn="l" defTabSz="844550">
            <a:lnSpc>
              <a:spcPct val="90000"/>
            </a:lnSpc>
            <a:spcBef>
              <a:spcPct val="0"/>
            </a:spcBef>
            <a:spcAft>
              <a:spcPct val="35000"/>
            </a:spcAft>
            <a:buNone/>
          </a:pPr>
          <a:r>
            <a:rPr lang="en-US" sz="1900" kern="1200"/>
            <a:t>Analyze the likelihood and impact of each one.</a:t>
          </a:r>
        </a:p>
      </dsp:txBody>
      <dsp:txXfrm>
        <a:off x="1666708" y="1172711"/>
        <a:ext cx="5000124" cy="768058"/>
      </dsp:txXfrm>
    </dsp:sp>
    <dsp:sp modelId="{A19C33CE-A291-4A42-AFD3-7CF3AABC2A07}">
      <dsp:nvSpPr>
        <dsp:cNvPr id="0" name=""/>
        <dsp:cNvSpPr/>
      </dsp:nvSpPr>
      <dsp:spPr>
        <a:xfrm rot="10800000">
          <a:off x="0" y="2607"/>
          <a:ext cx="1666708" cy="1181628"/>
        </a:xfrm>
        <a:prstGeom prst="upArrowCallout">
          <a:avLst>
            <a:gd name="adj1" fmla="val 5000"/>
            <a:gd name="adj2" fmla="val 10000"/>
            <a:gd name="adj3" fmla="val 15000"/>
            <a:gd name="adj4" fmla="val 6497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8536" tIns="192024" rIns="118536" bIns="192024"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rot="-10800000">
        <a:off x="0" y="2607"/>
        <a:ext cx="1666708" cy="768058"/>
      </dsp:txXfrm>
    </dsp:sp>
    <dsp:sp modelId="{74EED746-97D1-7846-BE88-7B7E02E29AD1}">
      <dsp:nvSpPr>
        <dsp:cNvPr id="0" name=""/>
        <dsp:cNvSpPr/>
      </dsp:nvSpPr>
      <dsp:spPr>
        <a:xfrm>
          <a:off x="1666708" y="2607"/>
          <a:ext cx="5000124" cy="768058"/>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426" tIns="241300" rIns="101426" bIns="241300" numCol="1" spcCol="1270" anchor="ctr" anchorCtr="0">
          <a:noAutofit/>
        </a:bodyPr>
        <a:lstStyle/>
        <a:p>
          <a:pPr marL="0" lvl="0" indent="0" algn="l" defTabSz="844550">
            <a:lnSpc>
              <a:spcPct val="90000"/>
            </a:lnSpc>
            <a:spcBef>
              <a:spcPct val="0"/>
            </a:spcBef>
            <a:spcAft>
              <a:spcPct val="35000"/>
            </a:spcAft>
            <a:buNone/>
          </a:pPr>
          <a:r>
            <a:rPr lang="en-US" sz="1900" kern="1200"/>
            <a:t>Identify the risks.</a:t>
          </a:r>
        </a:p>
      </dsp:txBody>
      <dsp:txXfrm>
        <a:off x="1666708" y="2607"/>
        <a:ext cx="5000124" cy="768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38790-F471-4F9A-A926-D3ACF0D70D9D}">
      <dsp:nvSpPr>
        <dsp:cNvPr id="0" name=""/>
        <dsp:cNvSpPr/>
      </dsp:nvSpPr>
      <dsp:spPr>
        <a:xfrm>
          <a:off x="0" y="2482"/>
          <a:ext cx="6278277" cy="15097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1F44BC-DB72-4587-BBD6-26E8B05165E2}">
      <dsp:nvSpPr>
        <dsp:cNvPr id="0" name=""/>
        <dsp:cNvSpPr/>
      </dsp:nvSpPr>
      <dsp:spPr>
        <a:xfrm>
          <a:off x="456706" y="342181"/>
          <a:ext cx="831186" cy="8303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C887E-26FC-47F0-89E3-8C1383F754FB}">
      <dsp:nvSpPr>
        <dsp:cNvPr id="0" name=""/>
        <dsp:cNvSpPr/>
      </dsp:nvSpPr>
      <dsp:spPr>
        <a:xfrm>
          <a:off x="1744598" y="2482"/>
          <a:ext cx="4142353" cy="207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03" tIns="219703" rIns="219703" bIns="219703" numCol="1" spcCol="1270" anchor="ctr" anchorCtr="0">
          <a:noAutofit/>
        </a:bodyPr>
        <a:lstStyle/>
        <a:p>
          <a:pPr marL="0" lvl="0" indent="0" algn="l" defTabSz="622300">
            <a:lnSpc>
              <a:spcPct val="100000"/>
            </a:lnSpc>
            <a:spcBef>
              <a:spcPct val="0"/>
            </a:spcBef>
            <a:spcAft>
              <a:spcPct val="35000"/>
            </a:spcAft>
            <a:buNone/>
          </a:pPr>
          <a:r>
            <a:rPr lang="en-GB" sz="1400" kern="1200"/>
            <a:t>Identified risks need to be put into perspective in terms of the potential severity of their impact and likelihood of their occurrence. Assessing and categorising risks helps in prioritising and filtering them, and in establishing whether any further action is required. One method is to look at each identified risk and decide how likely it is to occur and how severe its impact would be on the charity if it did occur.</a:t>
          </a:r>
          <a:endParaRPr lang="en-US" sz="1400" kern="1200"/>
        </a:p>
      </dsp:txBody>
      <dsp:txXfrm>
        <a:off x="1744598" y="2482"/>
        <a:ext cx="4142353" cy="2075936"/>
      </dsp:txXfrm>
    </dsp:sp>
    <dsp:sp modelId="{67E5A63E-7303-4125-996B-30E3A6ACDFCF}">
      <dsp:nvSpPr>
        <dsp:cNvPr id="0" name=""/>
        <dsp:cNvSpPr/>
      </dsp:nvSpPr>
      <dsp:spPr>
        <a:xfrm>
          <a:off x="0" y="2391768"/>
          <a:ext cx="6278277" cy="15097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DDD6D-F53E-411A-A583-8D0EFE14BC04}">
      <dsp:nvSpPr>
        <dsp:cNvPr id="0" name=""/>
        <dsp:cNvSpPr/>
      </dsp:nvSpPr>
      <dsp:spPr>
        <a:xfrm>
          <a:off x="456706" y="2731467"/>
          <a:ext cx="831186" cy="8303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75078-CC89-4F05-BA00-047772D31F20}">
      <dsp:nvSpPr>
        <dsp:cNvPr id="0" name=""/>
        <dsp:cNvSpPr/>
      </dsp:nvSpPr>
      <dsp:spPr>
        <a:xfrm>
          <a:off x="1744598" y="2391768"/>
          <a:ext cx="4142353" cy="207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03" tIns="219703" rIns="219703" bIns="219703" numCol="1" spcCol="1270" anchor="ctr" anchorCtr="0">
          <a:noAutofit/>
        </a:bodyPr>
        <a:lstStyle/>
        <a:p>
          <a:pPr marL="0" lvl="0" indent="0" algn="l" defTabSz="622300">
            <a:lnSpc>
              <a:spcPct val="100000"/>
            </a:lnSpc>
            <a:spcBef>
              <a:spcPct val="0"/>
            </a:spcBef>
            <a:spcAft>
              <a:spcPct val="35000"/>
            </a:spcAft>
            <a:buNone/>
          </a:pPr>
          <a:r>
            <a:rPr lang="en-GB" sz="1400" kern="1200" dirty="0"/>
            <a:t>This approach attempts to map risk as a product of the likelihood of an undesirable outcome and the impact that an undesirable outcome will have on the charity’s ability to achieve its operational objectives. It enables the board of governors and the SMT to identify those risks that fall into the major risk category identified by the risk management statement.</a:t>
          </a:r>
          <a:endParaRPr lang="en-US" sz="1400" kern="1200" dirty="0"/>
        </a:p>
      </dsp:txBody>
      <dsp:txXfrm>
        <a:off x="1744598" y="2391768"/>
        <a:ext cx="4142353" cy="2075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93BAC-0EDD-4FA5-8F70-6B20920179A7}">
      <dsp:nvSpPr>
        <dsp:cNvPr id="0" name=""/>
        <dsp:cNvSpPr/>
      </dsp:nvSpPr>
      <dsp:spPr>
        <a:xfrm>
          <a:off x="0" y="1533"/>
          <a:ext cx="5257798" cy="777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3F1B0-AB91-4A11-8A37-6EF565E55D5F}">
      <dsp:nvSpPr>
        <dsp:cNvPr id="0" name=""/>
        <dsp:cNvSpPr/>
      </dsp:nvSpPr>
      <dsp:spPr>
        <a:xfrm>
          <a:off x="235077" y="176384"/>
          <a:ext cx="427414" cy="4274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0A13E-5531-405E-B31B-046AE2F87BD5}">
      <dsp:nvSpPr>
        <dsp:cNvPr id="0" name=""/>
        <dsp:cNvSpPr/>
      </dsp:nvSpPr>
      <dsp:spPr>
        <a:xfrm>
          <a:off x="897570" y="1533"/>
          <a:ext cx="4360228" cy="77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5" tIns="82245" rIns="82245" bIns="82245" numCol="1" spcCol="1270" anchor="ctr" anchorCtr="0">
          <a:noAutofit/>
        </a:bodyPr>
        <a:lstStyle/>
        <a:p>
          <a:pPr marL="0" lvl="0" indent="0" algn="l" defTabSz="844550">
            <a:lnSpc>
              <a:spcPct val="100000"/>
            </a:lnSpc>
            <a:spcBef>
              <a:spcPct val="0"/>
            </a:spcBef>
            <a:spcAft>
              <a:spcPct val="35000"/>
            </a:spcAft>
            <a:buNone/>
          </a:pPr>
          <a:r>
            <a:rPr lang="en-US" sz="1900" kern="1200"/>
            <a:t>How, if at all, can you apply this learning? </a:t>
          </a:r>
        </a:p>
      </dsp:txBody>
      <dsp:txXfrm>
        <a:off x="897570" y="1533"/>
        <a:ext cx="4360228" cy="777117"/>
      </dsp:txXfrm>
    </dsp:sp>
    <dsp:sp modelId="{BB7AECA0-819E-49A6-AA60-EE3DD453E168}">
      <dsp:nvSpPr>
        <dsp:cNvPr id="0" name=""/>
        <dsp:cNvSpPr/>
      </dsp:nvSpPr>
      <dsp:spPr>
        <a:xfrm>
          <a:off x="0" y="972929"/>
          <a:ext cx="5257798" cy="777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567D3-9703-4EB1-B9C7-A73949CACC88}">
      <dsp:nvSpPr>
        <dsp:cNvPr id="0" name=""/>
        <dsp:cNvSpPr/>
      </dsp:nvSpPr>
      <dsp:spPr>
        <a:xfrm>
          <a:off x="235077" y="1147781"/>
          <a:ext cx="427414" cy="4274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2C4A7-C70C-4CE1-9ECB-F88E1D4304A9}">
      <dsp:nvSpPr>
        <dsp:cNvPr id="0" name=""/>
        <dsp:cNvSpPr/>
      </dsp:nvSpPr>
      <dsp:spPr>
        <a:xfrm>
          <a:off x="897570" y="972929"/>
          <a:ext cx="4360228" cy="77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5" tIns="82245" rIns="82245" bIns="82245" numCol="1" spcCol="1270" anchor="ctr" anchorCtr="0">
          <a:noAutofit/>
        </a:bodyPr>
        <a:lstStyle/>
        <a:p>
          <a:pPr marL="0" lvl="0" indent="0" algn="l" defTabSz="844550">
            <a:lnSpc>
              <a:spcPct val="100000"/>
            </a:lnSpc>
            <a:spcBef>
              <a:spcPct val="0"/>
            </a:spcBef>
            <a:spcAft>
              <a:spcPct val="35000"/>
            </a:spcAft>
            <a:buNone/>
          </a:pPr>
          <a:r>
            <a:rPr lang="en-US" sz="1900" kern="1200"/>
            <a:t>What will YOU do? </a:t>
          </a:r>
        </a:p>
      </dsp:txBody>
      <dsp:txXfrm>
        <a:off x="897570" y="972929"/>
        <a:ext cx="4360228" cy="777117"/>
      </dsp:txXfrm>
    </dsp:sp>
    <dsp:sp modelId="{11211FD7-1F05-4B2B-BF6E-3539C4EBBE12}">
      <dsp:nvSpPr>
        <dsp:cNvPr id="0" name=""/>
        <dsp:cNvSpPr/>
      </dsp:nvSpPr>
      <dsp:spPr>
        <a:xfrm>
          <a:off x="0" y="1944326"/>
          <a:ext cx="5257798" cy="777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D3D1E-C0D3-44E5-ACDA-E70396BF7A69}">
      <dsp:nvSpPr>
        <dsp:cNvPr id="0" name=""/>
        <dsp:cNvSpPr/>
      </dsp:nvSpPr>
      <dsp:spPr>
        <a:xfrm>
          <a:off x="235077" y="2119177"/>
          <a:ext cx="427414" cy="4274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54597-3818-414E-931F-171CD82CB4D2}">
      <dsp:nvSpPr>
        <dsp:cNvPr id="0" name=""/>
        <dsp:cNvSpPr/>
      </dsp:nvSpPr>
      <dsp:spPr>
        <a:xfrm>
          <a:off x="897570" y="1944326"/>
          <a:ext cx="4360228" cy="77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5" tIns="82245" rIns="82245" bIns="82245" numCol="1" spcCol="1270" anchor="ctr" anchorCtr="0">
          <a:noAutofit/>
        </a:bodyPr>
        <a:lstStyle/>
        <a:p>
          <a:pPr marL="0" lvl="0" indent="0" algn="l" defTabSz="844550">
            <a:lnSpc>
              <a:spcPct val="100000"/>
            </a:lnSpc>
            <a:spcBef>
              <a:spcPct val="0"/>
            </a:spcBef>
            <a:spcAft>
              <a:spcPct val="35000"/>
            </a:spcAft>
            <a:buNone/>
          </a:pPr>
          <a:r>
            <a:rPr lang="en-US" sz="1900" kern="1200"/>
            <a:t>What will you ask others to do? </a:t>
          </a:r>
        </a:p>
      </dsp:txBody>
      <dsp:txXfrm>
        <a:off x="897570" y="1944326"/>
        <a:ext cx="4360228" cy="777117"/>
      </dsp:txXfrm>
    </dsp:sp>
    <dsp:sp modelId="{7F348DB0-9C8B-4D7A-99A1-4DDBCF5026AA}">
      <dsp:nvSpPr>
        <dsp:cNvPr id="0" name=""/>
        <dsp:cNvSpPr/>
      </dsp:nvSpPr>
      <dsp:spPr>
        <a:xfrm>
          <a:off x="0" y="2915722"/>
          <a:ext cx="5257798" cy="777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7F823C-5BCB-4385-B158-AD37DE8BEC1C}">
      <dsp:nvSpPr>
        <dsp:cNvPr id="0" name=""/>
        <dsp:cNvSpPr/>
      </dsp:nvSpPr>
      <dsp:spPr>
        <a:xfrm>
          <a:off x="235077" y="3090573"/>
          <a:ext cx="427414" cy="4274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4E016-CC27-46D9-A283-91E31E658D23}">
      <dsp:nvSpPr>
        <dsp:cNvPr id="0" name=""/>
        <dsp:cNvSpPr/>
      </dsp:nvSpPr>
      <dsp:spPr>
        <a:xfrm>
          <a:off x="897570" y="2915722"/>
          <a:ext cx="4360228" cy="77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45" tIns="82245" rIns="82245" bIns="82245" numCol="1" spcCol="1270" anchor="ctr" anchorCtr="0">
          <a:noAutofit/>
        </a:bodyPr>
        <a:lstStyle/>
        <a:p>
          <a:pPr marL="0" lvl="0" indent="0" algn="l" defTabSz="844550">
            <a:lnSpc>
              <a:spcPct val="100000"/>
            </a:lnSpc>
            <a:spcBef>
              <a:spcPct val="0"/>
            </a:spcBef>
            <a:spcAft>
              <a:spcPct val="35000"/>
            </a:spcAft>
            <a:buNone/>
          </a:pPr>
          <a:r>
            <a:rPr lang="en-US" sz="1900" kern="1200"/>
            <a:t>What would you like Tdh to do? </a:t>
          </a:r>
        </a:p>
      </dsp:txBody>
      <dsp:txXfrm>
        <a:off x="897570" y="2915722"/>
        <a:ext cx="4360228" cy="7771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DDAD-9B8A-E748-A4BE-8018F3E130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A25223F-F7C0-714D-A5F3-C99A1B64D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55C6EC6-8B86-D045-B0A5-1AB7F7D12201}"/>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5" name="Footer Placeholder 4">
            <a:extLst>
              <a:ext uri="{FF2B5EF4-FFF2-40B4-BE49-F238E27FC236}">
                <a16:creationId xmlns:a16="http://schemas.microsoft.com/office/drawing/2014/main" id="{DC73B474-1BB8-7C43-BB25-04CA8B75A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A147-8053-D241-BB22-18682021BFB5}"/>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208869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2AE9-A53F-A847-82ED-1585922DAAE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61CAD0-9C7C-4048-BE44-BB4DF5C7AA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8F954A-5EC5-B248-8D60-C2D73AF2FD24}"/>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5" name="Footer Placeholder 4">
            <a:extLst>
              <a:ext uri="{FF2B5EF4-FFF2-40B4-BE49-F238E27FC236}">
                <a16:creationId xmlns:a16="http://schemas.microsoft.com/office/drawing/2014/main" id="{A138CF72-D9B0-7047-A6A1-6CF615964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CCF48-8745-004D-9676-4F64263AAA59}"/>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135941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DCDA79-9A4A-994A-BC1F-0CC2A5B236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C853B8-8878-E349-B1F8-239FD6EFC8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E5D4AF-66BA-B248-950D-DC6B8D725B94}"/>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5" name="Footer Placeholder 4">
            <a:extLst>
              <a:ext uri="{FF2B5EF4-FFF2-40B4-BE49-F238E27FC236}">
                <a16:creationId xmlns:a16="http://schemas.microsoft.com/office/drawing/2014/main" id="{9B6780F8-F8EE-F44E-A431-11617E416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51D4A-C84D-3D44-A396-D914E83BBF63}"/>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393858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802A-0676-5F43-9D60-60099D3E76F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B73AA51-6F9F-E142-9B0D-8421081EE7B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64688E-00E7-9D46-BFAF-D0AC4C1372DA}"/>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5" name="Footer Placeholder 4">
            <a:extLst>
              <a:ext uri="{FF2B5EF4-FFF2-40B4-BE49-F238E27FC236}">
                <a16:creationId xmlns:a16="http://schemas.microsoft.com/office/drawing/2014/main" id="{97F3D5BC-0656-2448-8AB1-14189DF7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91BE3-13D1-3A41-A8FC-33130B38B83C}"/>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57101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C5F0-BF02-7F4B-9564-C283874E1A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7DC7F68-4D58-CE4B-BCB3-BFE13662E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CAF1D69-03E4-374F-8491-5C56625F7126}"/>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5" name="Footer Placeholder 4">
            <a:extLst>
              <a:ext uri="{FF2B5EF4-FFF2-40B4-BE49-F238E27FC236}">
                <a16:creationId xmlns:a16="http://schemas.microsoft.com/office/drawing/2014/main" id="{CF751FDF-838C-8542-A4A0-D85AEDE11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5C9F5-FCBB-C043-A3D3-06322E7E0069}"/>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299303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F105-9DD7-6543-BC0B-870475D6942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B642ADA-594F-7547-9FED-19D500769A2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8FFC40-E37E-C14C-8E3D-B2F8D0A197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B964BE8-3E7D-B14F-B9CB-B81522BC914C}"/>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6" name="Footer Placeholder 5">
            <a:extLst>
              <a:ext uri="{FF2B5EF4-FFF2-40B4-BE49-F238E27FC236}">
                <a16:creationId xmlns:a16="http://schemas.microsoft.com/office/drawing/2014/main" id="{5A71B4FC-72E3-E241-AFB2-C9C3DBF1D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DA2ED-E2A6-A74A-8569-3B260D0C7030}"/>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297622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FEF9-713E-7945-8591-2A98F8C58B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8D4A97-2FF5-F14C-9759-2F614A0FA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D0FB39-DBFF-174E-8642-4A04092240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579D06-50E2-6248-9368-6C463F4FB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23189B0-3BB3-294F-AB34-C646A92CA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9635E79-FD99-4A49-A91E-51DF8D6D2891}"/>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8" name="Footer Placeholder 7">
            <a:extLst>
              <a:ext uri="{FF2B5EF4-FFF2-40B4-BE49-F238E27FC236}">
                <a16:creationId xmlns:a16="http://schemas.microsoft.com/office/drawing/2014/main" id="{4F4DA4D0-CF03-6246-97F8-F0F33B141A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DF11D0-0C87-E54D-897C-DA4C59D6E164}"/>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76336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EE9F-5692-F44A-B941-901523C2567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0929CE-89AF-BE4C-B68D-5248711077C8}"/>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4" name="Footer Placeholder 3">
            <a:extLst>
              <a:ext uri="{FF2B5EF4-FFF2-40B4-BE49-F238E27FC236}">
                <a16:creationId xmlns:a16="http://schemas.microsoft.com/office/drawing/2014/main" id="{82419BDC-30AD-0848-B86D-4EDA640F9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026709-63BA-8546-B605-A4AA8C72794B}"/>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423068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663975-298B-ED4E-90E2-E2194F1B1EE5}"/>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3" name="Footer Placeholder 2">
            <a:extLst>
              <a:ext uri="{FF2B5EF4-FFF2-40B4-BE49-F238E27FC236}">
                <a16:creationId xmlns:a16="http://schemas.microsoft.com/office/drawing/2014/main" id="{09A44CE5-BE04-0744-AC70-A15615EA27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582703-4CD2-374D-B6C5-90757ADD0127}"/>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190776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B1DA-5499-424E-8948-35D89A6FFE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41B90CB-4ECE-1342-8D96-8A2F9A44B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F25480E-F0D2-854C-9B09-5464D9AEB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6E4C3A-4980-E940-9939-554D4B3A91B5}"/>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6" name="Footer Placeholder 5">
            <a:extLst>
              <a:ext uri="{FF2B5EF4-FFF2-40B4-BE49-F238E27FC236}">
                <a16:creationId xmlns:a16="http://schemas.microsoft.com/office/drawing/2014/main" id="{C5A5B057-2A3D-3644-98A8-1BB459B93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90B6E-D1FF-2044-85C9-A284A7DD0B62}"/>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367882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0B03-2E73-E14E-8D3C-580AF42402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4A9F76-0C39-8446-8A56-9A81605CC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C8B366-84B1-CA41-B38A-B7ECA9FCB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6DAEA1-C1DC-D742-BC99-32CB7BA1241D}"/>
              </a:ext>
            </a:extLst>
          </p:cNvPr>
          <p:cNvSpPr>
            <a:spLocks noGrp="1"/>
          </p:cNvSpPr>
          <p:nvPr>
            <p:ph type="dt" sz="half" idx="10"/>
          </p:nvPr>
        </p:nvSpPr>
        <p:spPr/>
        <p:txBody>
          <a:bodyPr/>
          <a:lstStyle/>
          <a:p>
            <a:fld id="{D28B550C-80DC-BC42-B620-BADE8CE93E65}" type="datetimeFigureOut">
              <a:rPr lang="en-US" smtClean="0"/>
              <a:t>9/13/22</a:t>
            </a:fld>
            <a:endParaRPr lang="en-US"/>
          </a:p>
        </p:txBody>
      </p:sp>
      <p:sp>
        <p:nvSpPr>
          <p:cNvPr id="6" name="Footer Placeholder 5">
            <a:extLst>
              <a:ext uri="{FF2B5EF4-FFF2-40B4-BE49-F238E27FC236}">
                <a16:creationId xmlns:a16="http://schemas.microsoft.com/office/drawing/2014/main" id="{78F1DD51-8FA4-D145-88E4-F2EE0A605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EFF57-4FA4-BF44-ACCC-6E36CB54BCE0}"/>
              </a:ext>
            </a:extLst>
          </p:cNvPr>
          <p:cNvSpPr>
            <a:spLocks noGrp="1"/>
          </p:cNvSpPr>
          <p:nvPr>
            <p:ph type="sldNum" sz="quarter" idx="12"/>
          </p:nvPr>
        </p:nvSpPr>
        <p:spPr/>
        <p:txBody>
          <a:bodyPr/>
          <a:lstStyle/>
          <a:p>
            <a:fld id="{168CC1A4-4C66-1F48-A9E3-B879411647ED}" type="slidenum">
              <a:rPr lang="en-US" smtClean="0"/>
              <a:t>‹#›</a:t>
            </a:fld>
            <a:endParaRPr lang="en-US"/>
          </a:p>
        </p:txBody>
      </p:sp>
    </p:spTree>
    <p:extLst>
      <p:ext uri="{BB962C8B-B14F-4D97-AF65-F5344CB8AC3E}">
        <p14:creationId xmlns:p14="http://schemas.microsoft.com/office/powerpoint/2010/main" val="225071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BB6F8-01F2-1149-8668-76CC75C4A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D51CC6-F3EA-A349-95DD-BFA8F7387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82E287-B01B-AD41-A729-9B04CC948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B550C-80DC-BC42-B620-BADE8CE93E65}" type="datetimeFigureOut">
              <a:rPr lang="en-US" smtClean="0"/>
              <a:t>9/13/22</a:t>
            </a:fld>
            <a:endParaRPr lang="en-US"/>
          </a:p>
        </p:txBody>
      </p:sp>
      <p:sp>
        <p:nvSpPr>
          <p:cNvPr id="5" name="Footer Placeholder 4">
            <a:extLst>
              <a:ext uri="{FF2B5EF4-FFF2-40B4-BE49-F238E27FC236}">
                <a16:creationId xmlns:a16="http://schemas.microsoft.com/office/drawing/2014/main" id="{F03A5C9E-DC5A-674A-9423-9D32F29CC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70EE6B-13A5-C84F-93B8-E6F193797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CC1A4-4C66-1F48-A9E3-B879411647ED}" type="slidenum">
              <a:rPr lang="en-US" smtClean="0"/>
              <a:t>‹#›</a:t>
            </a:fld>
            <a:endParaRPr lang="en-US"/>
          </a:p>
        </p:txBody>
      </p:sp>
    </p:spTree>
    <p:extLst>
      <p:ext uri="{BB962C8B-B14F-4D97-AF65-F5344CB8AC3E}">
        <p14:creationId xmlns:p14="http://schemas.microsoft.com/office/powerpoint/2010/main" val="301754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eg"/><Relationship Id="rId7" Type="http://schemas.openxmlformats.org/officeDocument/2006/relationships/diagramQuickStyle" Target="../diagrams/quickStyle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e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13D0-99DE-1B44-A108-C1FB9B254ACD}"/>
              </a:ext>
            </a:extLst>
          </p:cNvPr>
          <p:cNvSpPr>
            <a:spLocks noGrp="1"/>
          </p:cNvSpPr>
          <p:nvPr>
            <p:ph type="ctrTitle"/>
          </p:nvPr>
        </p:nvSpPr>
        <p:spPr>
          <a:xfrm>
            <a:off x="1303283" y="987971"/>
            <a:ext cx="6232634" cy="1134625"/>
          </a:xfrm>
        </p:spPr>
        <p:txBody>
          <a:bodyPr>
            <a:normAutofit/>
          </a:bodyPr>
          <a:lstStyle/>
          <a:p>
            <a:r>
              <a:rPr lang="en-US" b="1" dirty="0"/>
              <a:t>Risk Management </a:t>
            </a:r>
          </a:p>
        </p:txBody>
      </p:sp>
      <p:sp>
        <p:nvSpPr>
          <p:cNvPr id="4" name="Rectangle 3">
            <a:extLst>
              <a:ext uri="{FF2B5EF4-FFF2-40B4-BE49-F238E27FC236}">
                <a16:creationId xmlns:a16="http://schemas.microsoft.com/office/drawing/2014/main" id="{40F14B5D-E4E4-6D4F-B844-915F88646002}"/>
              </a:ext>
            </a:extLst>
          </p:cNvPr>
          <p:cNvSpPr/>
          <p:nvPr/>
        </p:nvSpPr>
        <p:spPr>
          <a:xfrm>
            <a:off x="8673943" y="1404709"/>
            <a:ext cx="3271372" cy="3600986"/>
          </a:xfrm>
          <a:prstGeom prst="rect">
            <a:avLst/>
          </a:prstGeom>
        </p:spPr>
        <p:txBody>
          <a:bodyPr wrap="square">
            <a:spAutoFit/>
          </a:bodyPr>
          <a:lstStyle/>
          <a:p>
            <a:r>
              <a:rPr lang="en-GB" sz="2400" b="1" dirty="0"/>
              <a:t>AGENCY. ‘Action for Gender Equality, Non-Discrimination, Civil Society Strengthening and Youth Empowerment’</a:t>
            </a:r>
          </a:p>
          <a:p>
            <a:endParaRPr lang="en-GB" sz="2400" dirty="0"/>
          </a:p>
          <a:p>
            <a:r>
              <a:rPr lang="en-US" sz="2000" b="1" dirty="0"/>
              <a:t>Supporting the capacity development of Tdh’s partners in the Gaza Strip</a:t>
            </a:r>
            <a:endParaRPr lang="en-US" sz="2000" dirty="0"/>
          </a:p>
        </p:txBody>
      </p:sp>
      <p:pic>
        <p:nvPicPr>
          <p:cNvPr id="5" name="Picture 4" descr="Logo, company name&#10;&#10;Description automatically generated">
            <a:extLst>
              <a:ext uri="{FF2B5EF4-FFF2-40B4-BE49-F238E27FC236}">
                <a16:creationId xmlns:a16="http://schemas.microsoft.com/office/drawing/2014/main" id="{2CEF2362-CE0D-1148-A6D1-E78401657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pic>
        <p:nvPicPr>
          <p:cNvPr id="6" name="Picture 5" descr="Tdh English">
            <a:extLst>
              <a:ext uri="{FF2B5EF4-FFF2-40B4-BE49-F238E27FC236}">
                <a16:creationId xmlns:a16="http://schemas.microsoft.com/office/drawing/2014/main" id="{8068BA12-13DB-8240-B6FF-6BEC339EC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598763"/>
            <a:ext cx="1415654" cy="244200"/>
          </a:xfrm>
          <a:prstGeom prst="rect">
            <a:avLst/>
          </a:prstGeom>
          <a:noFill/>
        </p:spPr>
      </p:pic>
      <p:pic>
        <p:nvPicPr>
          <p:cNvPr id="10" name="Picture 9" descr="A picture containing several&#10;&#10;Description automatically generated">
            <a:extLst>
              <a:ext uri="{FF2B5EF4-FFF2-40B4-BE49-F238E27FC236}">
                <a16:creationId xmlns:a16="http://schemas.microsoft.com/office/drawing/2014/main" id="{1E4E275A-FA54-B145-A5E4-BAA41C242D65}"/>
              </a:ext>
            </a:extLst>
          </p:cNvPr>
          <p:cNvPicPr>
            <a:picLocks noChangeAspect="1"/>
          </p:cNvPicPr>
          <p:nvPr/>
        </p:nvPicPr>
        <p:blipFill>
          <a:blip r:embed="rId4"/>
          <a:stretch>
            <a:fillRect/>
          </a:stretch>
        </p:blipFill>
        <p:spPr>
          <a:xfrm>
            <a:off x="1618592" y="2375338"/>
            <a:ext cx="3271373" cy="2166971"/>
          </a:xfrm>
          <a:prstGeom prst="rect">
            <a:avLst/>
          </a:prstGeom>
        </p:spPr>
      </p:pic>
      <p:sp>
        <p:nvSpPr>
          <p:cNvPr id="3" name="TextBox 2">
            <a:extLst>
              <a:ext uri="{FF2B5EF4-FFF2-40B4-BE49-F238E27FC236}">
                <a16:creationId xmlns:a16="http://schemas.microsoft.com/office/drawing/2014/main" id="{0B980663-8703-494D-9227-6ABDD2B2B197}"/>
              </a:ext>
            </a:extLst>
          </p:cNvPr>
          <p:cNvSpPr txBox="1"/>
          <p:nvPr/>
        </p:nvSpPr>
        <p:spPr>
          <a:xfrm>
            <a:off x="1502979" y="4929352"/>
            <a:ext cx="6894787" cy="954107"/>
          </a:xfrm>
          <a:prstGeom prst="rect">
            <a:avLst/>
          </a:prstGeom>
          <a:noFill/>
        </p:spPr>
        <p:txBody>
          <a:bodyPr wrap="square" rtlCol="0">
            <a:spAutoFit/>
          </a:bodyPr>
          <a:lstStyle/>
          <a:p>
            <a:r>
              <a:rPr lang="en-US" sz="2800" b="1" dirty="0"/>
              <a:t>A webinar for </a:t>
            </a:r>
            <a:r>
              <a:rPr lang="en-GB" sz="2800" b="1" dirty="0"/>
              <a:t>Tdh’s Gazan CBO and NGO partners. </a:t>
            </a:r>
            <a:endParaRPr lang="en-US" sz="2800" dirty="0"/>
          </a:p>
        </p:txBody>
      </p:sp>
    </p:spTree>
    <p:extLst>
      <p:ext uri="{BB962C8B-B14F-4D97-AF65-F5344CB8AC3E}">
        <p14:creationId xmlns:p14="http://schemas.microsoft.com/office/powerpoint/2010/main" val="221718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Rectangle 5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D75BE-1768-CF44-9357-762146C36D07}"/>
              </a:ext>
            </a:extLst>
          </p:cNvPr>
          <p:cNvSpPr>
            <a:spLocks noGrp="1"/>
          </p:cNvSpPr>
          <p:nvPr>
            <p:ph type="title"/>
          </p:nvPr>
        </p:nvSpPr>
        <p:spPr>
          <a:xfrm>
            <a:off x="340589" y="511386"/>
            <a:ext cx="3115265" cy="3112033"/>
          </a:xfrm>
        </p:spPr>
        <p:txBody>
          <a:bodyPr anchor="b">
            <a:normAutofit/>
          </a:bodyPr>
          <a:lstStyle/>
          <a:p>
            <a:r>
              <a:rPr lang="en-US" sz="2800" dirty="0">
                <a:solidFill>
                  <a:srgbClr val="FFFFFF"/>
                </a:solidFill>
              </a:rPr>
              <a:t>The </a:t>
            </a:r>
            <a:r>
              <a:rPr lang="en-GB" sz="2800" dirty="0">
                <a:solidFill>
                  <a:schemeClr val="bg1"/>
                </a:solidFill>
              </a:rPr>
              <a:t>International Organization for Standardization’s </a:t>
            </a:r>
            <a:r>
              <a:rPr lang="en-US" sz="2800" dirty="0">
                <a:solidFill>
                  <a:schemeClr val="bg1"/>
                </a:solidFill>
              </a:rPr>
              <a:t> (ISO) 5 step </a:t>
            </a:r>
            <a:r>
              <a:rPr lang="en-US" sz="2800" dirty="0">
                <a:solidFill>
                  <a:srgbClr val="FFFFFF"/>
                </a:solidFill>
              </a:rPr>
              <a:t>guide to the risk management process. </a:t>
            </a:r>
          </a:p>
        </p:txBody>
      </p:sp>
      <p:pic>
        <p:nvPicPr>
          <p:cNvPr id="4" name="Picture 3" descr="Tdh English">
            <a:extLst>
              <a:ext uri="{FF2B5EF4-FFF2-40B4-BE49-F238E27FC236}">
                <a16:creationId xmlns:a16="http://schemas.microsoft.com/office/drawing/2014/main" id="{BA78AC45-A270-8342-A7DC-A231A40AC1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F0C01DBC-6357-E54F-B45D-3C6D69F07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graphicFrame>
        <p:nvGraphicFramePr>
          <p:cNvPr id="40" name="Content Placeholder 2">
            <a:extLst>
              <a:ext uri="{FF2B5EF4-FFF2-40B4-BE49-F238E27FC236}">
                <a16:creationId xmlns:a16="http://schemas.microsoft.com/office/drawing/2014/main" id="{CF22E4D3-D547-4B42-91EA-4B59F9F9C8A4}"/>
              </a:ext>
            </a:extLst>
          </p:cNvPr>
          <p:cNvGraphicFramePr/>
          <p:nvPr>
            <p:extLst>
              <p:ext uri="{D42A27DB-BD31-4B8C-83A1-F6EECF244321}">
                <p14:modId xmlns:p14="http://schemas.microsoft.com/office/powerpoint/2010/main" val="312993493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2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1E4F1E-3AE1-636C-07B0-203A57D8524B}"/>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a:solidFill>
                  <a:schemeClr val="tx1"/>
                </a:solidFill>
                <a:latin typeface="+mj-lt"/>
                <a:ea typeface="+mj-ea"/>
                <a:cs typeface="+mj-cs"/>
              </a:rPr>
              <a:t>What risks do you face in your work?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88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CD850B4-897B-264E-9F8F-11AE3EEE4606}"/>
              </a:ext>
            </a:extLst>
          </p:cNvPr>
          <p:cNvSpPr>
            <a:spLocks noGrp="1"/>
          </p:cNvSpPr>
          <p:nvPr>
            <p:ph type="title"/>
          </p:nvPr>
        </p:nvSpPr>
        <p:spPr>
          <a:xfrm>
            <a:off x="838200" y="365125"/>
            <a:ext cx="5393361" cy="1325563"/>
          </a:xfrm>
        </p:spPr>
        <p:txBody>
          <a:bodyPr>
            <a:normAutofit/>
          </a:bodyPr>
          <a:lstStyle/>
          <a:p>
            <a:r>
              <a:rPr lang="en-GB" b="1" dirty="0"/>
              <a:t>Assessing risk</a:t>
            </a:r>
            <a:endParaRPr lang="en-US" dirty="0"/>
          </a:p>
        </p:txBody>
      </p:sp>
      <p:pic>
        <p:nvPicPr>
          <p:cNvPr id="8" name="Picture 7">
            <a:extLst>
              <a:ext uri="{FF2B5EF4-FFF2-40B4-BE49-F238E27FC236}">
                <a16:creationId xmlns:a16="http://schemas.microsoft.com/office/drawing/2014/main" id="{B4BF8FBA-DEE1-4407-8AF0-1EA6F9F8333E}"/>
              </a:ext>
            </a:extLst>
          </p:cNvPr>
          <p:cNvPicPr>
            <a:picLocks noChangeAspect="1"/>
          </p:cNvPicPr>
          <p:nvPr/>
        </p:nvPicPr>
        <p:blipFill rotWithShape="1">
          <a:blip r:embed="rId2"/>
          <a:srcRect l="9577" r="25924" b="2"/>
          <a:stretch/>
        </p:blipFill>
        <p:spPr>
          <a:xfrm>
            <a:off x="7658958" y="758514"/>
            <a:ext cx="3838200" cy="3838200"/>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Tdh English">
            <a:extLst>
              <a:ext uri="{FF2B5EF4-FFF2-40B4-BE49-F238E27FC236}">
                <a16:creationId xmlns:a16="http://schemas.microsoft.com/office/drawing/2014/main" id="{9A253624-4F0B-D447-9289-068802EA6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06651CBE-0097-DB46-8BB6-C7D267F3FB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graphicFrame>
        <p:nvGraphicFramePr>
          <p:cNvPr id="7" name="Content Placeholder 2">
            <a:extLst>
              <a:ext uri="{FF2B5EF4-FFF2-40B4-BE49-F238E27FC236}">
                <a16:creationId xmlns:a16="http://schemas.microsoft.com/office/drawing/2014/main" id="{4AAC2B4C-9326-4CE0-93D8-CA339A028ED5}"/>
              </a:ext>
            </a:extLst>
          </p:cNvPr>
          <p:cNvGraphicFramePr>
            <a:graphicFrameLocks noGrp="1"/>
          </p:cNvGraphicFramePr>
          <p:nvPr>
            <p:ph idx="1"/>
            <p:extLst>
              <p:ext uri="{D42A27DB-BD31-4B8C-83A1-F6EECF244321}">
                <p14:modId xmlns:p14="http://schemas.microsoft.com/office/powerpoint/2010/main" val="3193612466"/>
              </p:ext>
            </p:extLst>
          </p:nvPr>
        </p:nvGraphicFramePr>
        <p:xfrm>
          <a:off x="838200" y="1706775"/>
          <a:ext cx="6278277" cy="44701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903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812110C-454D-45D4-A43C-D268FC30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53D61E-8EE9-6F4A-8A16-BD8C61E05AEF}"/>
              </a:ext>
            </a:extLst>
          </p:cNvPr>
          <p:cNvSpPr>
            <a:spLocks noGrp="1"/>
          </p:cNvSpPr>
          <p:nvPr>
            <p:ph type="title"/>
          </p:nvPr>
        </p:nvSpPr>
        <p:spPr>
          <a:xfrm>
            <a:off x="1655064" y="365760"/>
            <a:ext cx="9363456" cy="1188720"/>
          </a:xfrm>
        </p:spPr>
        <p:txBody>
          <a:bodyPr>
            <a:normAutofit/>
          </a:bodyPr>
          <a:lstStyle/>
          <a:p>
            <a:r>
              <a:rPr lang="en-US" b="1" dirty="0"/>
              <a:t>Risk Likelihood</a:t>
            </a:r>
          </a:p>
        </p:txBody>
      </p:sp>
      <p:sp>
        <p:nvSpPr>
          <p:cNvPr id="14" name="Freeform: Shape 13">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8AEFC5D-4625-4A90-904B-81C44B4AF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Tdh English">
            <a:extLst>
              <a:ext uri="{FF2B5EF4-FFF2-40B4-BE49-F238E27FC236}">
                <a16:creationId xmlns:a16="http://schemas.microsoft.com/office/drawing/2014/main" id="{E6E2E6CC-60E2-D248-AC41-7A8EB5EB28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7" name="Picture 6" descr="Logo, company name&#10;&#10;Description automatically generated">
            <a:extLst>
              <a:ext uri="{FF2B5EF4-FFF2-40B4-BE49-F238E27FC236}">
                <a16:creationId xmlns:a16="http://schemas.microsoft.com/office/drawing/2014/main" id="{C2A61CD2-5872-ED48-AF43-C97A1540C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graphicFrame>
        <p:nvGraphicFramePr>
          <p:cNvPr id="4" name="Content Placeholder 3">
            <a:extLst>
              <a:ext uri="{FF2B5EF4-FFF2-40B4-BE49-F238E27FC236}">
                <a16:creationId xmlns:a16="http://schemas.microsoft.com/office/drawing/2014/main" id="{DE51A163-6218-8449-8335-F2FAF0267C76}"/>
              </a:ext>
            </a:extLst>
          </p:cNvPr>
          <p:cNvGraphicFramePr>
            <a:graphicFrameLocks noGrp="1"/>
          </p:cNvGraphicFramePr>
          <p:nvPr>
            <p:ph idx="1"/>
            <p:extLst>
              <p:ext uri="{D42A27DB-BD31-4B8C-83A1-F6EECF244321}">
                <p14:modId xmlns:p14="http://schemas.microsoft.com/office/powerpoint/2010/main" val="1081145420"/>
              </p:ext>
            </p:extLst>
          </p:nvPr>
        </p:nvGraphicFramePr>
        <p:xfrm>
          <a:off x="2443684" y="2176272"/>
          <a:ext cx="7786217" cy="4041651"/>
        </p:xfrm>
        <a:graphic>
          <a:graphicData uri="http://schemas.openxmlformats.org/drawingml/2006/table">
            <a:tbl>
              <a:tblPr firstRow="1" bandRow="1"/>
              <a:tblGrid>
                <a:gridCol w="1583141">
                  <a:extLst>
                    <a:ext uri="{9D8B030D-6E8A-4147-A177-3AD203B41FA5}">
                      <a16:colId xmlns:a16="http://schemas.microsoft.com/office/drawing/2014/main" val="3883895112"/>
                    </a:ext>
                  </a:extLst>
                </a:gridCol>
                <a:gridCol w="1027838">
                  <a:extLst>
                    <a:ext uri="{9D8B030D-6E8A-4147-A177-3AD203B41FA5}">
                      <a16:colId xmlns:a16="http://schemas.microsoft.com/office/drawing/2014/main" val="1604298659"/>
                    </a:ext>
                  </a:extLst>
                </a:gridCol>
                <a:gridCol w="5175238">
                  <a:extLst>
                    <a:ext uri="{9D8B030D-6E8A-4147-A177-3AD203B41FA5}">
                      <a16:colId xmlns:a16="http://schemas.microsoft.com/office/drawing/2014/main" val="1004779620"/>
                    </a:ext>
                  </a:extLst>
                </a:gridCol>
              </a:tblGrid>
              <a:tr h="479373">
                <a:tc>
                  <a:txBody>
                    <a:bodyPr/>
                    <a:lstStyle/>
                    <a:p>
                      <a:pPr algn="l" fontAlgn="t"/>
                      <a:r>
                        <a:rPr lang="en-GB" sz="2100" b="1">
                          <a:solidFill>
                            <a:srgbClr val="0B0C0C"/>
                          </a:solidFill>
                          <a:effectLst/>
                          <a:latin typeface="GDS Transport"/>
                        </a:rPr>
                        <a:t>Descriptor</a:t>
                      </a:r>
                    </a:p>
                  </a:txBody>
                  <a:tcPr marL="113238" marR="113238" marT="56619" marB="566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GB" sz="2100" b="1">
                          <a:solidFill>
                            <a:srgbClr val="0B0C0C"/>
                          </a:solidFill>
                          <a:effectLst/>
                          <a:latin typeface="GDS Transport"/>
                        </a:rPr>
                        <a:t>Score</a:t>
                      </a:r>
                    </a:p>
                  </a:txBody>
                  <a:tcPr marL="113238" marR="113238" marT="56619" marB="566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GB" sz="2100" b="1">
                          <a:solidFill>
                            <a:srgbClr val="0B0C0C"/>
                          </a:solidFill>
                          <a:effectLst/>
                          <a:latin typeface="GDS Transport"/>
                        </a:rPr>
                        <a:t>Example</a:t>
                      </a:r>
                    </a:p>
                  </a:txBody>
                  <a:tcPr marL="113238" marR="113238" marT="56619" marB="566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5757046"/>
                  </a:ext>
                </a:extLst>
              </a:tr>
              <a:tr h="904959">
                <a:tc>
                  <a:txBody>
                    <a:bodyPr/>
                    <a:lstStyle/>
                    <a:p>
                      <a:pPr algn="l" fontAlgn="t"/>
                      <a:r>
                        <a:rPr lang="en-GB" sz="2100" b="1">
                          <a:solidFill>
                            <a:srgbClr val="0B0C0C"/>
                          </a:solidFill>
                          <a:effectLst/>
                          <a:latin typeface="GDS Transport"/>
                        </a:rPr>
                        <a:t>Remote</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2100">
                          <a:effectLst/>
                        </a:rPr>
                        <a:t>1</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2100" dirty="0">
                          <a:effectLst/>
                        </a:rPr>
                        <a:t>May only occur in exceptional circumstances</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51208900"/>
                  </a:ext>
                </a:extLst>
              </a:tr>
              <a:tr h="584120">
                <a:tc>
                  <a:txBody>
                    <a:bodyPr/>
                    <a:lstStyle/>
                    <a:p>
                      <a:pPr algn="l" fontAlgn="t"/>
                      <a:r>
                        <a:rPr lang="en-GB" sz="2100" b="1">
                          <a:solidFill>
                            <a:srgbClr val="0B0C0C"/>
                          </a:solidFill>
                          <a:effectLst/>
                          <a:latin typeface="GDS Transport"/>
                        </a:rPr>
                        <a:t>Unlikely</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2100">
                          <a:effectLst/>
                        </a:rPr>
                        <a:t>2</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2100" dirty="0">
                          <a:effectLst/>
                        </a:rPr>
                        <a:t>Expected to occur in a few circumstances</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69547270"/>
                  </a:ext>
                </a:extLst>
              </a:tr>
              <a:tr h="584120">
                <a:tc>
                  <a:txBody>
                    <a:bodyPr/>
                    <a:lstStyle/>
                    <a:p>
                      <a:pPr algn="l" fontAlgn="t"/>
                      <a:r>
                        <a:rPr lang="en-GB" sz="2100" b="1">
                          <a:solidFill>
                            <a:srgbClr val="0B0C0C"/>
                          </a:solidFill>
                          <a:effectLst/>
                          <a:latin typeface="GDS Transport"/>
                        </a:rPr>
                        <a:t>Possible</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2100">
                          <a:effectLst/>
                        </a:rPr>
                        <a:t>3</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2100" dirty="0">
                          <a:effectLst/>
                        </a:rPr>
                        <a:t>Expected to occur in some circumstances</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0515712"/>
                  </a:ext>
                </a:extLst>
              </a:tr>
              <a:tr h="584120">
                <a:tc>
                  <a:txBody>
                    <a:bodyPr/>
                    <a:lstStyle/>
                    <a:p>
                      <a:pPr algn="l" fontAlgn="t"/>
                      <a:r>
                        <a:rPr lang="en-GB" sz="2100" b="1">
                          <a:solidFill>
                            <a:srgbClr val="0B0C0C"/>
                          </a:solidFill>
                          <a:effectLst/>
                          <a:latin typeface="GDS Transport"/>
                        </a:rPr>
                        <a:t>Probable</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2100">
                          <a:effectLst/>
                        </a:rPr>
                        <a:t>4</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2100" dirty="0">
                          <a:effectLst/>
                        </a:rPr>
                        <a:t>Expected to occur in many circumstances</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65686689"/>
                  </a:ext>
                </a:extLst>
              </a:tr>
              <a:tr h="904959">
                <a:tc>
                  <a:txBody>
                    <a:bodyPr/>
                    <a:lstStyle/>
                    <a:p>
                      <a:pPr algn="l" fontAlgn="t"/>
                      <a:r>
                        <a:rPr lang="en-GB" sz="2100" b="1">
                          <a:solidFill>
                            <a:srgbClr val="0B0C0C"/>
                          </a:solidFill>
                          <a:effectLst/>
                          <a:latin typeface="GDS Transport"/>
                        </a:rPr>
                        <a:t>Highly probable</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2100">
                          <a:effectLst/>
                        </a:rPr>
                        <a:t>5</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2100" dirty="0">
                          <a:effectLst/>
                        </a:rPr>
                        <a:t>Expected to occur frequently and in most circumstances</a:t>
                      </a:r>
                    </a:p>
                  </a:txBody>
                  <a:tcPr marL="104633" marR="108992" marT="108992" marB="108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3019093"/>
                  </a:ext>
                </a:extLst>
              </a:tr>
            </a:tbl>
          </a:graphicData>
        </a:graphic>
      </p:graphicFrame>
    </p:spTree>
    <p:extLst>
      <p:ext uri="{BB962C8B-B14F-4D97-AF65-F5344CB8AC3E}">
        <p14:creationId xmlns:p14="http://schemas.microsoft.com/office/powerpoint/2010/main" val="209304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62412-9BBC-6B41-811C-B460B60AAB89}"/>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b="1"/>
              <a:t>Assessing Impact</a:t>
            </a:r>
          </a:p>
        </p:txBody>
      </p:sp>
      <p:pic>
        <p:nvPicPr>
          <p:cNvPr id="9" name="Picture 8" descr="Calendar&#10;&#10;Description automatically generated with medium confidence">
            <a:extLst>
              <a:ext uri="{FF2B5EF4-FFF2-40B4-BE49-F238E27FC236}">
                <a16:creationId xmlns:a16="http://schemas.microsoft.com/office/drawing/2014/main" id="{6EDC1756-80DD-7F45-8552-0768A8D18204}"/>
              </a:ext>
            </a:extLst>
          </p:cNvPr>
          <p:cNvPicPr>
            <a:picLocks noChangeAspect="1"/>
          </p:cNvPicPr>
          <p:nvPr/>
        </p:nvPicPr>
        <p:blipFill>
          <a:blip r:embed="rId2"/>
          <a:stretch>
            <a:fillRect/>
          </a:stretch>
        </p:blipFill>
        <p:spPr>
          <a:xfrm>
            <a:off x="838198" y="2667301"/>
            <a:ext cx="2621439" cy="1633784"/>
          </a:xfrm>
          <a:prstGeom prst="rect">
            <a:avLst/>
          </a:prstGeom>
        </p:spPr>
      </p:pic>
      <p:pic>
        <p:nvPicPr>
          <p:cNvPr id="6" name="Picture 5" descr="Tdh English">
            <a:extLst>
              <a:ext uri="{FF2B5EF4-FFF2-40B4-BE49-F238E27FC236}">
                <a16:creationId xmlns:a16="http://schemas.microsoft.com/office/drawing/2014/main" id="{ABC79A8F-E329-E240-A4A6-F18493241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7" name="Picture 6" descr="Logo, company name&#10;&#10;Description automatically generated">
            <a:extLst>
              <a:ext uri="{FF2B5EF4-FFF2-40B4-BE49-F238E27FC236}">
                <a16:creationId xmlns:a16="http://schemas.microsoft.com/office/drawing/2014/main" id="{7F0D5635-5092-B148-B9E4-DF116CCE0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graphicFrame>
        <p:nvGraphicFramePr>
          <p:cNvPr id="4" name="Content Placeholder 3">
            <a:extLst>
              <a:ext uri="{FF2B5EF4-FFF2-40B4-BE49-F238E27FC236}">
                <a16:creationId xmlns:a16="http://schemas.microsoft.com/office/drawing/2014/main" id="{95E196E2-28AC-7042-A320-7B00D7ABDF50}"/>
              </a:ext>
            </a:extLst>
          </p:cNvPr>
          <p:cNvGraphicFramePr>
            <a:graphicFrameLocks noGrp="1"/>
          </p:cNvGraphicFramePr>
          <p:nvPr>
            <p:ph idx="1"/>
            <p:extLst>
              <p:ext uri="{D42A27DB-BD31-4B8C-83A1-F6EECF244321}">
                <p14:modId xmlns:p14="http://schemas.microsoft.com/office/powerpoint/2010/main" val="193451590"/>
              </p:ext>
            </p:extLst>
          </p:nvPr>
        </p:nvGraphicFramePr>
        <p:xfrm>
          <a:off x="3767667" y="1696824"/>
          <a:ext cx="6818680" cy="4370313"/>
        </p:xfrm>
        <a:graphic>
          <a:graphicData uri="http://schemas.openxmlformats.org/drawingml/2006/table">
            <a:tbl>
              <a:tblPr firstRow="1" bandRow="1"/>
              <a:tblGrid>
                <a:gridCol w="1410340">
                  <a:extLst>
                    <a:ext uri="{9D8B030D-6E8A-4147-A177-3AD203B41FA5}">
                      <a16:colId xmlns:a16="http://schemas.microsoft.com/office/drawing/2014/main" val="77396279"/>
                    </a:ext>
                  </a:extLst>
                </a:gridCol>
                <a:gridCol w="569735">
                  <a:extLst>
                    <a:ext uri="{9D8B030D-6E8A-4147-A177-3AD203B41FA5}">
                      <a16:colId xmlns:a16="http://schemas.microsoft.com/office/drawing/2014/main" val="1229225869"/>
                    </a:ext>
                  </a:extLst>
                </a:gridCol>
                <a:gridCol w="4838605">
                  <a:extLst>
                    <a:ext uri="{9D8B030D-6E8A-4147-A177-3AD203B41FA5}">
                      <a16:colId xmlns:a16="http://schemas.microsoft.com/office/drawing/2014/main" val="1192772122"/>
                    </a:ext>
                  </a:extLst>
                </a:gridCol>
              </a:tblGrid>
              <a:tr h="248109">
                <a:tc>
                  <a:txBody>
                    <a:bodyPr/>
                    <a:lstStyle/>
                    <a:p>
                      <a:pPr algn="l" fontAlgn="t"/>
                      <a:r>
                        <a:rPr lang="en-GB" sz="1200" b="1" dirty="0">
                          <a:solidFill>
                            <a:srgbClr val="0B0C0C"/>
                          </a:solidFill>
                          <a:effectLst/>
                          <a:latin typeface="+mn-lt"/>
                        </a:rPr>
                        <a:t>Descriptor</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GB" sz="1200" b="1">
                          <a:solidFill>
                            <a:srgbClr val="0B0C0C"/>
                          </a:solidFill>
                          <a:effectLst/>
                          <a:latin typeface="+mn-lt"/>
                        </a:rPr>
                        <a:t>Score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GB" sz="1200" b="1">
                          <a:solidFill>
                            <a:srgbClr val="0B0C0C"/>
                          </a:solidFill>
                          <a:effectLst/>
                          <a:latin typeface="+mn-lt"/>
                        </a:rPr>
                        <a:t>Impact on service and reputation</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3909957"/>
                  </a:ext>
                </a:extLst>
              </a:tr>
              <a:tr h="782327">
                <a:tc>
                  <a:txBody>
                    <a:bodyPr/>
                    <a:lstStyle/>
                    <a:p>
                      <a:pPr algn="l" fontAlgn="t"/>
                      <a:r>
                        <a:rPr lang="en-GB" sz="1200" b="1" dirty="0">
                          <a:solidFill>
                            <a:srgbClr val="0B0C0C"/>
                          </a:solidFill>
                          <a:effectLst/>
                          <a:latin typeface="+mn-lt"/>
                        </a:rPr>
                        <a:t>Insignificant</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200" dirty="0">
                          <a:effectLst/>
                          <a:latin typeface="+mn-lt"/>
                        </a:rPr>
                        <a:t>1</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200" dirty="0">
                          <a:effectLst/>
                          <a:latin typeface="+mn-lt"/>
                        </a:rPr>
                        <a:t>• No impact on service</a:t>
                      </a:r>
                      <a:br>
                        <a:rPr lang="en-GB" sz="1200" dirty="0">
                          <a:effectLst/>
                          <a:latin typeface="+mn-lt"/>
                        </a:rPr>
                      </a:br>
                      <a:r>
                        <a:rPr lang="en-GB" sz="1200" dirty="0">
                          <a:effectLst/>
                          <a:latin typeface="+mn-lt"/>
                        </a:rPr>
                        <a:t>• No impact on reputation</a:t>
                      </a:r>
                      <a:br>
                        <a:rPr lang="en-GB" sz="1200" dirty="0">
                          <a:effectLst/>
                          <a:latin typeface="+mn-lt"/>
                        </a:rPr>
                      </a:br>
                      <a:r>
                        <a:rPr lang="en-GB" sz="1200" dirty="0">
                          <a:effectLst/>
                          <a:latin typeface="+mn-lt"/>
                        </a:rPr>
                        <a:t>• Complaint unlikely</a:t>
                      </a:r>
                      <a:br>
                        <a:rPr lang="en-GB" sz="1200" dirty="0">
                          <a:effectLst/>
                          <a:latin typeface="+mn-lt"/>
                        </a:rPr>
                      </a:br>
                      <a:r>
                        <a:rPr lang="en-GB" sz="1200" dirty="0">
                          <a:effectLst/>
                          <a:latin typeface="+mn-lt"/>
                        </a:rPr>
                        <a:t>• Litigation risk remote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9072431"/>
                  </a:ext>
                </a:extLst>
              </a:tr>
              <a:tr h="782327">
                <a:tc>
                  <a:txBody>
                    <a:bodyPr/>
                    <a:lstStyle/>
                    <a:p>
                      <a:pPr algn="l" fontAlgn="t"/>
                      <a:r>
                        <a:rPr lang="en-GB" sz="1200" b="1">
                          <a:solidFill>
                            <a:srgbClr val="0B0C0C"/>
                          </a:solidFill>
                          <a:effectLst/>
                          <a:latin typeface="+mn-lt"/>
                        </a:rPr>
                        <a:t>Minor</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200" dirty="0">
                          <a:effectLst/>
                          <a:latin typeface="+mn-lt"/>
                        </a:rPr>
                        <a:t>2</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200" dirty="0">
                          <a:effectLst/>
                          <a:latin typeface="+mn-lt"/>
                        </a:rPr>
                        <a:t>• Slight impact on service</a:t>
                      </a:r>
                      <a:br>
                        <a:rPr lang="en-GB" sz="1200" dirty="0">
                          <a:effectLst/>
                          <a:latin typeface="+mn-lt"/>
                        </a:rPr>
                      </a:br>
                      <a:r>
                        <a:rPr lang="en-GB" sz="1200" dirty="0">
                          <a:effectLst/>
                          <a:latin typeface="+mn-lt"/>
                        </a:rPr>
                        <a:t>• Slight impact on reputation</a:t>
                      </a:r>
                      <a:br>
                        <a:rPr lang="en-GB" sz="1200" dirty="0">
                          <a:effectLst/>
                          <a:latin typeface="+mn-lt"/>
                        </a:rPr>
                      </a:br>
                      <a:r>
                        <a:rPr lang="en-GB" sz="1200" dirty="0">
                          <a:effectLst/>
                          <a:latin typeface="+mn-lt"/>
                        </a:rPr>
                        <a:t>• Complaint possible</a:t>
                      </a:r>
                      <a:br>
                        <a:rPr lang="en-GB" sz="1200" dirty="0">
                          <a:effectLst/>
                          <a:latin typeface="+mn-lt"/>
                        </a:rPr>
                      </a:br>
                      <a:r>
                        <a:rPr lang="en-GB" sz="1200" dirty="0">
                          <a:effectLst/>
                          <a:latin typeface="+mn-lt"/>
                        </a:rPr>
                        <a:t>• Litigation possible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397196"/>
                  </a:ext>
                </a:extLst>
              </a:tr>
              <a:tr h="808413">
                <a:tc>
                  <a:txBody>
                    <a:bodyPr/>
                    <a:lstStyle/>
                    <a:p>
                      <a:pPr algn="l" fontAlgn="t"/>
                      <a:r>
                        <a:rPr lang="en-GB" sz="1200" b="1" dirty="0">
                          <a:solidFill>
                            <a:srgbClr val="0B0C0C"/>
                          </a:solidFill>
                          <a:effectLst/>
                          <a:latin typeface="+mn-lt"/>
                        </a:rPr>
                        <a:t>Moderate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200" dirty="0">
                          <a:effectLst/>
                          <a:latin typeface="+mn-lt"/>
                        </a:rPr>
                        <a:t>3</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200" dirty="0">
                          <a:effectLst/>
                          <a:latin typeface="+mn-lt"/>
                        </a:rPr>
                        <a:t>• Some service disruption</a:t>
                      </a:r>
                      <a:br>
                        <a:rPr lang="en-GB" sz="1200" dirty="0">
                          <a:effectLst/>
                          <a:latin typeface="+mn-lt"/>
                        </a:rPr>
                      </a:br>
                      <a:r>
                        <a:rPr lang="en-GB" sz="1200" dirty="0">
                          <a:effectLst/>
                          <a:latin typeface="+mn-lt"/>
                        </a:rPr>
                        <a:t>• Potential for adverse publicity - avoidable with careful handling</a:t>
                      </a:r>
                      <a:br>
                        <a:rPr lang="en-GB" sz="1200" dirty="0">
                          <a:effectLst/>
                          <a:latin typeface="+mn-lt"/>
                        </a:rPr>
                      </a:br>
                      <a:r>
                        <a:rPr lang="en-GB" sz="1200" dirty="0">
                          <a:effectLst/>
                          <a:latin typeface="+mn-lt"/>
                        </a:rPr>
                        <a:t>• Complaint probable</a:t>
                      </a:r>
                      <a:br>
                        <a:rPr lang="en-GB" sz="1200" dirty="0">
                          <a:effectLst/>
                          <a:latin typeface="+mn-lt"/>
                        </a:rPr>
                      </a:br>
                      <a:r>
                        <a:rPr lang="en-GB" sz="1200" dirty="0">
                          <a:effectLst/>
                          <a:latin typeface="+mn-lt"/>
                        </a:rPr>
                        <a:t>• Litigation probable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83510216"/>
                  </a:ext>
                </a:extLst>
              </a:tr>
              <a:tr h="782327">
                <a:tc>
                  <a:txBody>
                    <a:bodyPr/>
                    <a:lstStyle/>
                    <a:p>
                      <a:pPr algn="l" fontAlgn="t"/>
                      <a:r>
                        <a:rPr lang="en-GB" sz="1200" b="1">
                          <a:solidFill>
                            <a:srgbClr val="0B0C0C"/>
                          </a:solidFill>
                          <a:effectLst/>
                          <a:latin typeface="+mn-lt"/>
                        </a:rPr>
                        <a:t>Major</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200" dirty="0">
                          <a:effectLst/>
                          <a:latin typeface="+mn-lt"/>
                        </a:rPr>
                        <a:t>4</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200" dirty="0">
                          <a:effectLst/>
                          <a:latin typeface="+mn-lt"/>
                        </a:rPr>
                        <a:t>• Service disrupted</a:t>
                      </a:r>
                      <a:br>
                        <a:rPr lang="en-GB" sz="1200" dirty="0">
                          <a:effectLst/>
                          <a:latin typeface="+mn-lt"/>
                        </a:rPr>
                      </a:br>
                      <a:r>
                        <a:rPr lang="en-GB" sz="1200" dirty="0">
                          <a:effectLst/>
                          <a:latin typeface="+mn-lt"/>
                        </a:rPr>
                        <a:t>• Adverse publicity not avoidable (local media)</a:t>
                      </a:r>
                      <a:br>
                        <a:rPr lang="en-GB" sz="1200" dirty="0">
                          <a:effectLst/>
                          <a:latin typeface="+mn-lt"/>
                        </a:rPr>
                      </a:br>
                      <a:r>
                        <a:rPr lang="en-GB" sz="1200" dirty="0">
                          <a:effectLst/>
                          <a:latin typeface="+mn-lt"/>
                        </a:rPr>
                        <a:t>• Complaint probable</a:t>
                      </a:r>
                      <a:br>
                        <a:rPr lang="en-GB" sz="1200" dirty="0">
                          <a:effectLst/>
                          <a:latin typeface="+mn-lt"/>
                        </a:rPr>
                      </a:br>
                      <a:r>
                        <a:rPr lang="en-GB" sz="1200" dirty="0">
                          <a:effectLst/>
                          <a:latin typeface="+mn-lt"/>
                        </a:rPr>
                        <a:t>• Litigation probable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5901333"/>
                  </a:ext>
                </a:extLst>
              </a:tr>
              <a:tr h="966810">
                <a:tc>
                  <a:txBody>
                    <a:bodyPr/>
                    <a:lstStyle/>
                    <a:p>
                      <a:pPr algn="l" fontAlgn="t"/>
                      <a:r>
                        <a:rPr lang="en-GB" sz="1200" b="1">
                          <a:solidFill>
                            <a:srgbClr val="0B0C0C"/>
                          </a:solidFill>
                          <a:effectLst/>
                          <a:latin typeface="+mn-lt"/>
                        </a:rPr>
                        <a:t>Extreme / Catastrophic</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GB" sz="1200" dirty="0">
                          <a:effectLst/>
                          <a:latin typeface="+mn-lt"/>
                        </a:rPr>
                        <a:t>5</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200" dirty="0">
                          <a:effectLst/>
                          <a:latin typeface="+mn-lt"/>
                        </a:rPr>
                        <a:t>• Service interrupted for significant time</a:t>
                      </a:r>
                      <a:br>
                        <a:rPr lang="en-GB" sz="1200" dirty="0">
                          <a:effectLst/>
                          <a:latin typeface="+mn-lt"/>
                        </a:rPr>
                      </a:br>
                      <a:r>
                        <a:rPr lang="en-GB" sz="1200" dirty="0">
                          <a:effectLst/>
                          <a:latin typeface="+mn-lt"/>
                        </a:rPr>
                        <a:t>• Major adverse publicity not avoidable (national media)</a:t>
                      </a:r>
                      <a:br>
                        <a:rPr lang="en-GB" sz="1200" dirty="0">
                          <a:effectLst/>
                          <a:latin typeface="+mn-lt"/>
                        </a:rPr>
                      </a:br>
                      <a:r>
                        <a:rPr lang="en-GB" sz="1200" dirty="0">
                          <a:effectLst/>
                          <a:latin typeface="+mn-lt"/>
                        </a:rPr>
                        <a:t>• Major litigation expected</a:t>
                      </a:r>
                      <a:br>
                        <a:rPr lang="en-GB" sz="1200" dirty="0">
                          <a:effectLst/>
                          <a:latin typeface="+mn-lt"/>
                        </a:rPr>
                      </a:br>
                      <a:r>
                        <a:rPr lang="en-GB" sz="1200" dirty="0">
                          <a:effectLst/>
                          <a:latin typeface="+mn-lt"/>
                        </a:rPr>
                        <a:t>• Resignation of senior management and board</a:t>
                      </a:r>
                      <a:br>
                        <a:rPr lang="en-GB" sz="1200" dirty="0">
                          <a:effectLst/>
                          <a:latin typeface="+mn-lt"/>
                        </a:rPr>
                      </a:br>
                      <a:r>
                        <a:rPr lang="en-GB" sz="1200" dirty="0">
                          <a:effectLst/>
                          <a:latin typeface="+mn-lt"/>
                        </a:rPr>
                        <a:t>• Loss of beneficiary confidence</a:t>
                      </a:r>
                    </a:p>
                  </a:txBody>
                  <a:tcPr marL="21125" marR="22005" marT="22005" marB="220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0757752"/>
                  </a:ext>
                </a:extLst>
              </a:tr>
            </a:tbl>
          </a:graphicData>
        </a:graphic>
      </p:graphicFrame>
    </p:spTree>
    <p:extLst>
      <p:ext uri="{BB962C8B-B14F-4D97-AF65-F5344CB8AC3E}">
        <p14:creationId xmlns:p14="http://schemas.microsoft.com/office/powerpoint/2010/main" val="368235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C16DD-428B-4C46-A18E-EACA058421E3}"/>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800" kern="1200">
                <a:solidFill>
                  <a:schemeClr val="tx1"/>
                </a:solidFill>
                <a:latin typeface="+mj-lt"/>
                <a:ea typeface="+mj-ea"/>
                <a:cs typeface="+mj-cs"/>
              </a:rPr>
              <a:t>Developing a heat map</a:t>
            </a:r>
          </a:p>
        </p:txBody>
      </p:sp>
      <p:sp>
        <p:nvSpPr>
          <p:cNvPr id="2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44BAF2-C527-5C4E-A9B8-A8C169F6769A}"/>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lvl="0" fontAlgn="base">
              <a:lnSpc>
                <a:spcPct val="90000"/>
              </a:lnSpc>
              <a:spcBef>
                <a:spcPct val="0"/>
              </a:spcBef>
              <a:spcAft>
                <a:spcPts val="600"/>
              </a:spcAft>
            </a:pPr>
            <a:r>
              <a:rPr lang="en-US" altLang="en-US" sz="2200" dirty="0"/>
              <a:t>In the table below, the score for Livelihood is multiplied by the score for Impact. </a:t>
            </a:r>
          </a:p>
        </p:txBody>
      </p:sp>
      <p:sp>
        <p:nvSpPr>
          <p:cNvPr id="5" name="Rectangle 1">
            <a:extLst>
              <a:ext uri="{FF2B5EF4-FFF2-40B4-BE49-F238E27FC236}">
                <a16:creationId xmlns:a16="http://schemas.microsoft.com/office/drawing/2014/main" id="{533DE86E-7BA7-6049-A339-BF8EB4EA764C}"/>
              </a:ext>
            </a:extLst>
          </p:cNvPr>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pic>
        <p:nvPicPr>
          <p:cNvPr id="7" name="Picture 6" descr="Tdh English">
            <a:extLst>
              <a:ext uri="{FF2B5EF4-FFF2-40B4-BE49-F238E27FC236}">
                <a16:creationId xmlns:a16="http://schemas.microsoft.com/office/drawing/2014/main" id="{D7B78D68-6CA8-3D4C-B65B-9C88B5E90E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8" name="Picture 7" descr="Logo, company name&#10;&#10;Description automatically generated">
            <a:extLst>
              <a:ext uri="{FF2B5EF4-FFF2-40B4-BE49-F238E27FC236}">
                <a16:creationId xmlns:a16="http://schemas.microsoft.com/office/drawing/2014/main" id="{077CA781-FE3A-6246-82ED-8497F1643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graphicFrame>
        <p:nvGraphicFramePr>
          <p:cNvPr id="4" name="Content Placeholder 3">
            <a:extLst>
              <a:ext uri="{FF2B5EF4-FFF2-40B4-BE49-F238E27FC236}">
                <a16:creationId xmlns:a16="http://schemas.microsoft.com/office/drawing/2014/main" id="{D4C25334-EB89-254B-9000-3E3921FD3820}"/>
              </a:ext>
            </a:extLst>
          </p:cNvPr>
          <p:cNvGraphicFramePr>
            <a:graphicFrameLocks noGrp="1"/>
          </p:cNvGraphicFramePr>
          <p:nvPr>
            <p:ph idx="1"/>
            <p:extLst>
              <p:ext uri="{D42A27DB-BD31-4B8C-83A1-F6EECF244321}">
                <p14:modId xmlns:p14="http://schemas.microsoft.com/office/powerpoint/2010/main" val="1733749099"/>
              </p:ext>
            </p:extLst>
          </p:nvPr>
        </p:nvGraphicFramePr>
        <p:xfrm>
          <a:off x="1426323" y="2290936"/>
          <a:ext cx="9327164" cy="3959355"/>
        </p:xfrm>
        <a:graphic>
          <a:graphicData uri="http://schemas.openxmlformats.org/drawingml/2006/table">
            <a:tbl>
              <a:tblPr firstRow="1" bandRow="1">
                <a:solidFill>
                  <a:srgbClr val="404040"/>
                </a:solidFill>
              </a:tblPr>
              <a:tblGrid>
                <a:gridCol w="1604437">
                  <a:extLst>
                    <a:ext uri="{9D8B030D-6E8A-4147-A177-3AD203B41FA5}">
                      <a16:colId xmlns:a16="http://schemas.microsoft.com/office/drawing/2014/main" val="3733404715"/>
                    </a:ext>
                  </a:extLst>
                </a:gridCol>
                <a:gridCol w="1383137">
                  <a:extLst>
                    <a:ext uri="{9D8B030D-6E8A-4147-A177-3AD203B41FA5}">
                      <a16:colId xmlns:a16="http://schemas.microsoft.com/office/drawing/2014/main" val="1433590015"/>
                    </a:ext>
                  </a:extLst>
                </a:gridCol>
                <a:gridCol w="1478083">
                  <a:extLst>
                    <a:ext uri="{9D8B030D-6E8A-4147-A177-3AD203B41FA5}">
                      <a16:colId xmlns:a16="http://schemas.microsoft.com/office/drawing/2014/main" val="3402271310"/>
                    </a:ext>
                  </a:extLst>
                </a:gridCol>
                <a:gridCol w="1397251">
                  <a:extLst>
                    <a:ext uri="{9D8B030D-6E8A-4147-A177-3AD203B41FA5}">
                      <a16:colId xmlns:a16="http://schemas.microsoft.com/office/drawing/2014/main" val="1716982243"/>
                    </a:ext>
                  </a:extLst>
                </a:gridCol>
                <a:gridCol w="1397250">
                  <a:extLst>
                    <a:ext uri="{9D8B030D-6E8A-4147-A177-3AD203B41FA5}">
                      <a16:colId xmlns:a16="http://schemas.microsoft.com/office/drawing/2014/main" val="1600475166"/>
                    </a:ext>
                  </a:extLst>
                </a:gridCol>
                <a:gridCol w="2067006">
                  <a:extLst>
                    <a:ext uri="{9D8B030D-6E8A-4147-A177-3AD203B41FA5}">
                      <a16:colId xmlns:a16="http://schemas.microsoft.com/office/drawing/2014/main" val="2168673076"/>
                    </a:ext>
                  </a:extLst>
                </a:gridCol>
              </a:tblGrid>
              <a:tr h="790572">
                <a:tc>
                  <a:txBody>
                    <a:bodyPr/>
                    <a:lstStyle/>
                    <a:p>
                      <a:pPr fontAlgn="t"/>
                      <a:r>
                        <a:rPr lang="en-GB" sz="1800" b="0" cap="none" spc="0">
                          <a:solidFill>
                            <a:schemeClr val="bg1"/>
                          </a:solidFill>
                          <a:effectLst/>
                        </a:rPr>
                        <a:t>Impact </a:t>
                      </a:r>
                    </a:p>
                  </a:txBody>
                  <a:tcPr marL="76139" marR="79312" marT="106401" marB="79312"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GB" sz="1800" b="0" cap="none" spc="0">
                          <a:solidFill>
                            <a:schemeClr val="bg1"/>
                          </a:solidFill>
                          <a:effectLst/>
                          <a:latin typeface="GDS Transport"/>
                        </a:rPr>
                        <a:t>Likelihood - Remote 1</a:t>
                      </a:r>
                    </a:p>
                  </a:txBody>
                  <a:tcPr marL="76139" marR="79312" marT="106401" marB="79312"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GB" sz="1800" b="0" cap="none" spc="0">
                          <a:solidFill>
                            <a:schemeClr val="bg1"/>
                          </a:solidFill>
                          <a:effectLst/>
                          <a:latin typeface="GDS Transport"/>
                        </a:rPr>
                        <a:t>Likelihood - Unlikely 2</a:t>
                      </a:r>
                    </a:p>
                  </a:txBody>
                  <a:tcPr marL="76139" marR="79312" marT="106401" marB="79312"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GB" sz="1800" b="0" cap="none" spc="0">
                          <a:solidFill>
                            <a:schemeClr val="bg1"/>
                          </a:solidFill>
                          <a:effectLst/>
                          <a:latin typeface="GDS Transport"/>
                        </a:rPr>
                        <a:t>Likelihood - Possible 3</a:t>
                      </a:r>
                    </a:p>
                  </a:txBody>
                  <a:tcPr marL="76139" marR="79312" marT="106401" marB="79312"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GB" sz="1800" b="0" cap="none" spc="0">
                          <a:solidFill>
                            <a:schemeClr val="bg1"/>
                          </a:solidFill>
                          <a:effectLst/>
                          <a:latin typeface="GDS Transport"/>
                        </a:rPr>
                        <a:t>Likelihood - Probable 4</a:t>
                      </a:r>
                    </a:p>
                  </a:txBody>
                  <a:tcPr marL="76139" marR="79312" marT="106401" marB="79312"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t"/>
                      <a:r>
                        <a:rPr lang="en-GB" sz="1800" b="0" cap="none" spc="0">
                          <a:solidFill>
                            <a:schemeClr val="bg1"/>
                          </a:solidFill>
                          <a:effectLst/>
                          <a:latin typeface="GDS Transport"/>
                        </a:rPr>
                        <a:t>Likelihood - Highly probable 5</a:t>
                      </a:r>
                    </a:p>
                  </a:txBody>
                  <a:tcPr marL="76139" marR="79312" marT="106401" marB="79312"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232635741"/>
                  </a:ext>
                </a:extLst>
              </a:tr>
              <a:tr h="678561">
                <a:tc>
                  <a:txBody>
                    <a:bodyPr/>
                    <a:lstStyle/>
                    <a:p>
                      <a:pPr algn="l" fontAlgn="t"/>
                      <a:r>
                        <a:rPr lang="en-GB" sz="1500" b="1" cap="none" spc="0">
                          <a:solidFill>
                            <a:schemeClr val="bg1"/>
                          </a:solidFill>
                          <a:effectLst/>
                          <a:latin typeface="+mn-lt"/>
                        </a:rPr>
                        <a:t>Impact - Insignificant 1</a:t>
                      </a:r>
                    </a:p>
                  </a:txBody>
                  <a:tcPr marL="76139" marR="79312" marT="106401" marB="79312">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1</a:t>
                      </a:r>
                    </a:p>
                  </a:txBody>
                  <a:tcPr marL="76139" marR="79312" marT="106401" marB="79312">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2</a:t>
                      </a:r>
                    </a:p>
                  </a:txBody>
                  <a:tcPr marL="76139" marR="79312" marT="106401" marB="79312">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3</a:t>
                      </a:r>
                    </a:p>
                  </a:txBody>
                  <a:tcPr marL="76139" marR="79312" marT="106401" marB="79312">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4</a:t>
                      </a:r>
                    </a:p>
                  </a:txBody>
                  <a:tcPr marL="76139" marR="79312" marT="106401" marB="79312">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5</a:t>
                      </a:r>
                    </a:p>
                  </a:txBody>
                  <a:tcPr marL="76139" marR="79312" marT="106401" marB="79312">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2792469357"/>
                  </a:ext>
                </a:extLst>
              </a:tr>
              <a:tr h="454539">
                <a:tc>
                  <a:txBody>
                    <a:bodyPr/>
                    <a:lstStyle/>
                    <a:p>
                      <a:pPr algn="l" fontAlgn="t"/>
                      <a:r>
                        <a:rPr lang="en-GB" sz="1500" b="1" cap="none" spc="0">
                          <a:solidFill>
                            <a:schemeClr val="bg1"/>
                          </a:solidFill>
                          <a:effectLst/>
                          <a:latin typeface="+mn-lt"/>
                        </a:rPr>
                        <a:t>Impact - Minor 2</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2</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4</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6</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8</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10</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823279683"/>
                  </a:ext>
                </a:extLst>
              </a:tr>
              <a:tr h="678561">
                <a:tc>
                  <a:txBody>
                    <a:bodyPr/>
                    <a:lstStyle/>
                    <a:p>
                      <a:pPr algn="l" fontAlgn="t"/>
                      <a:r>
                        <a:rPr lang="en-GB" sz="1500" b="1" cap="none" spc="0">
                          <a:solidFill>
                            <a:schemeClr val="bg1"/>
                          </a:solidFill>
                          <a:effectLst/>
                          <a:latin typeface="+mn-lt"/>
                        </a:rPr>
                        <a:t>Impact - Moderate 3</a:t>
                      </a:r>
                    </a:p>
                  </a:txBody>
                  <a:tcPr marL="76139" marR="79312" marT="106401" marB="79312">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3</a:t>
                      </a:r>
                    </a:p>
                  </a:txBody>
                  <a:tcPr marL="76139" marR="79312" marT="106401" marB="79312">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6</a:t>
                      </a:r>
                    </a:p>
                  </a:txBody>
                  <a:tcPr marL="76139" marR="79312" marT="106401" marB="79312">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9</a:t>
                      </a:r>
                    </a:p>
                  </a:txBody>
                  <a:tcPr marL="76139" marR="79312" marT="106401" marB="79312">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12</a:t>
                      </a:r>
                    </a:p>
                  </a:txBody>
                  <a:tcPr marL="76139" marR="79312" marT="106401" marB="79312">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pPr algn="ctr" fontAlgn="t"/>
                      <a:r>
                        <a:rPr lang="en-GB" sz="1500" cap="none" spc="0">
                          <a:solidFill>
                            <a:schemeClr val="bg1"/>
                          </a:solidFill>
                          <a:effectLst/>
                          <a:latin typeface="+mn-lt"/>
                        </a:rPr>
                        <a:t>15</a:t>
                      </a:r>
                    </a:p>
                  </a:txBody>
                  <a:tcPr marL="76139" marR="79312" marT="106401" marB="79312">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924750669"/>
                  </a:ext>
                </a:extLst>
              </a:tr>
              <a:tr h="454539">
                <a:tc>
                  <a:txBody>
                    <a:bodyPr/>
                    <a:lstStyle/>
                    <a:p>
                      <a:pPr algn="l" fontAlgn="t"/>
                      <a:r>
                        <a:rPr lang="en-GB" sz="1500" b="1" cap="none" spc="0">
                          <a:solidFill>
                            <a:schemeClr val="bg1"/>
                          </a:solidFill>
                          <a:effectLst/>
                          <a:latin typeface="+mn-lt"/>
                        </a:rPr>
                        <a:t>Impact - Major 4</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4</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8</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12</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16</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algn="ctr" fontAlgn="t"/>
                      <a:r>
                        <a:rPr lang="en-GB" sz="1500" cap="none" spc="0">
                          <a:solidFill>
                            <a:schemeClr val="bg1"/>
                          </a:solidFill>
                          <a:effectLst/>
                          <a:latin typeface="+mn-lt"/>
                        </a:rPr>
                        <a:t>20</a:t>
                      </a:r>
                    </a:p>
                  </a:txBody>
                  <a:tcPr marL="76139" marR="79312" marT="106401" marB="79312">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468057644"/>
                  </a:ext>
                </a:extLst>
              </a:tr>
              <a:tr h="902583">
                <a:tc>
                  <a:txBody>
                    <a:bodyPr/>
                    <a:lstStyle/>
                    <a:p>
                      <a:pPr algn="l" fontAlgn="t"/>
                      <a:r>
                        <a:rPr lang="en-GB" sz="1500" b="1" cap="none" spc="0">
                          <a:solidFill>
                            <a:schemeClr val="bg1"/>
                          </a:solidFill>
                          <a:effectLst/>
                          <a:latin typeface="+mn-lt"/>
                        </a:rPr>
                        <a:t>Impact - Extreme / Catastrophic 5</a:t>
                      </a:r>
                    </a:p>
                  </a:txBody>
                  <a:tcPr marL="76139" marR="79312" marT="106401" marB="79312">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fontAlgn="t"/>
                      <a:r>
                        <a:rPr lang="en-GB" sz="1500" cap="none" spc="0">
                          <a:solidFill>
                            <a:schemeClr val="bg1"/>
                          </a:solidFill>
                          <a:effectLst/>
                          <a:latin typeface="+mn-lt"/>
                        </a:rPr>
                        <a:t>5</a:t>
                      </a:r>
                    </a:p>
                  </a:txBody>
                  <a:tcPr marL="76139" marR="79312" marT="106401" marB="79312">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fontAlgn="t"/>
                      <a:r>
                        <a:rPr lang="en-GB" sz="1500" cap="none" spc="0">
                          <a:solidFill>
                            <a:schemeClr val="bg1"/>
                          </a:solidFill>
                          <a:effectLst/>
                          <a:latin typeface="+mn-lt"/>
                        </a:rPr>
                        <a:t>10</a:t>
                      </a:r>
                    </a:p>
                  </a:txBody>
                  <a:tcPr marL="76139" marR="79312" marT="106401" marB="79312">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fontAlgn="t"/>
                      <a:r>
                        <a:rPr lang="en-GB" sz="1500" cap="none" spc="0">
                          <a:solidFill>
                            <a:schemeClr val="bg1"/>
                          </a:solidFill>
                          <a:effectLst/>
                          <a:latin typeface="+mn-lt"/>
                        </a:rPr>
                        <a:t>15</a:t>
                      </a:r>
                    </a:p>
                  </a:txBody>
                  <a:tcPr marL="76139" marR="79312" marT="106401" marB="79312">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fontAlgn="t"/>
                      <a:r>
                        <a:rPr lang="en-GB" sz="1500" cap="none" spc="0">
                          <a:solidFill>
                            <a:schemeClr val="bg1"/>
                          </a:solidFill>
                          <a:effectLst/>
                          <a:latin typeface="+mn-lt"/>
                        </a:rPr>
                        <a:t>20</a:t>
                      </a:r>
                    </a:p>
                  </a:txBody>
                  <a:tcPr marL="76139" marR="79312" marT="106401" marB="79312">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algn="ctr" fontAlgn="t"/>
                      <a:r>
                        <a:rPr lang="en-GB" sz="1500" cap="none" spc="0">
                          <a:solidFill>
                            <a:schemeClr val="bg1"/>
                          </a:solidFill>
                          <a:effectLst/>
                          <a:latin typeface="+mn-lt"/>
                        </a:rPr>
                        <a:t>25</a:t>
                      </a:r>
                    </a:p>
                  </a:txBody>
                  <a:tcPr marL="76139" marR="79312" marT="106401" marB="79312">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591815123"/>
                  </a:ext>
                </a:extLst>
              </a:tr>
            </a:tbl>
          </a:graphicData>
        </a:graphic>
      </p:graphicFrame>
    </p:spTree>
    <p:extLst>
      <p:ext uri="{BB962C8B-B14F-4D97-AF65-F5344CB8AC3E}">
        <p14:creationId xmlns:p14="http://schemas.microsoft.com/office/powerpoint/2010/main" val="344916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5228A-0780-344D-90C5-D3FCC033D021}"/>
              </a:ext>
            </a:extLst>
          </p:cNvPr>
          <p:cNvSpPr>
            <a:spLocks noGrp="1"/>
          </p:cNvSpPr>
          <p:nvPr>
            <p:ph type="title"/>
          </p:nvPr>
        </p:nvSpPr>
        <p:spPr>
          <a:xfrm>
            <a:off x="630936" y="639520"/>
            <a:ext cx="3429000" cy="1719072"/>
          </a:xfrm>
        </p:spPr>
        <p:txBody>
          <a:bodyPr anchor="b">
            <a:normAutofit/>
          </a:bodyPr>
          <a:lstStyle/>
          <a:p>
            <a:r>
              <a:rPr lang="en-US" sz="5400" dirty="0"/>
              <a:t>The Heat Map </a:t>
            </a:r>
          </a:p>
        </p:txBody>
      </p:sp>
      <p:sp>
        <p:nvSpPr>
          <p:cNvPr id="7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99CEF7-18BC-3745-9D7C-8148D7694BFB}"/>
              </a:ext>
            </a:extLst>
          </p:cNvPr>
          <p:cNvSpPr>
            <a:spLocks noGrp="1"/>
          </p:cNvSpPr>
          <p:nvPr>
            <p:ph idx="1"/>
          </p:nvPr>
        </p:nvSpPr>
        <p:spPr>
          <a:xfrm>
            <a:off x="630936" y="2807208"/>
            <a:ext cx="3429000" cy="3410712"/>
          </a:xfrm>
        </p:spPr>
        <p:txBody>
          <a:bodyPr anchor="t">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GDS Transport"/>
              </a:rPr>
              <a:t>The image below shows the same heat map with colour codes.</a:t>
            </a:r>
            <a:endParaRPr kumimoji="0" lang="en-US" altLang="en-US" sz="17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latin typeface="GDS Transport"/>
              </a:rPr>
              <a:t>The colour codes are:</a:t>
            </a:r>
            <a:endParaRPr kumimoji="0" lang="en-US" altLang="en-US" sz="17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1700" b="0" i="0" u="none" strike="noStrike" cap="none" normalizeH="0" baseline="0" dirty="0">
                <a:ln>
                  <a:noFill/>
                </a:ln>
                <a:effectLst/>
                <a:latin typeface="GDS Transport"/>
              </a:rPr>
              <a:t>Red - major or extreme/catastrophic risks that score 15 or more</a:t>
            </a:r>
          </a:p>
          <a:p>
            <a:pPr marL="0" marR="0" lvl="0" indent="0" defTabSz="914400" rtl="0" eaLnBrk="0" fontAlgn="base" latinLnBrk="0" hangingPunct="0">
              <a:spcBef>
                <a:spcPct val="0"/>
              </a:spcBef>
              <a:spcAft>
                <a:spcPts val="600"/>
              </a:spcAft>
              <a:buClrTx/>
              <a:buSzTx/>
              <a:buFontTx/>
              <a:buChar char="•"/>
              <a:tabLst/>
            </a:pPr>
            <a:r>
              <a:rPr kumimoji="0" lang="en-US" altLang="en-US" sz="1700" b="0" i="0" u="none" strike="noStrike" cap="none" normalizeH="0" baseline="0" dirty="0">
                <a:ln>
                  <a:noFill/>
                </a:ln>
                <a:effectLst/>
                <a:latin typeface="GDS Transport"/>
              </a:rPr>
              <a:t>Yellow - moderate or major risks that score between 8 and 14</a:t>
            </a:r>
          </a:p>
          <a:p>
            <a:pPr marL="0" marR="0" lvl="0" indent="0" defTabSz="914400" rtl="0" eaLnBrk="0" fontAlgn="base" latinLnBrk="0" hangingPunct="0">
              <a:spcBef>
                <a:spcPct val="0"/>
              </a:spcBef>
              <a:spcAft>
                <a:spcPts val="600"/>
              </a:spcAft>
              <a:buClrTx/>
              <a:buSzTx/>
              <a:buFontTx/>
              <a:buChar char="•"/>
              <a:tabLst/>
            </a:pPr>
            <a:r>
              <a:rPr kumimoji="0" lang="en-US" altLang="en-US" sz="1700" b="0" i="0" u="none" strike="noStrike" cap="none" normalizeH="0" baseline="0" dirty="0">
                <a:ln>
                  <a:noFill/>
                </a:ln>
                <a:effectLst/>
                <a:latin typeface="GDS Transport"/>
              </a:rPr>
              <a:t>Blue - minor or insignificant risks scoring 7 or less</a:t>
            </a: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effectLst/>
              </a:rPr>
              <a:t>         </a:t>
            </a:r>
            <a:endParaRPr kumimoji="0" lang="en-US" altLang="en-US" sz="1700" b="0" i="0" u="none" strike="noStrike" cap="none" normalizeH="0" baseline="0" dirty="0">
              <a:ln>
                <a:noFill/>
              </a:ln>
              <a:effectLst/>
              <a:latin typeface="Arial" panose="020B06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97B1D1A4-525E-7F48-B4DF-A563AD328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pic>
        <p:nvPicPr>
          <p:cNvPr id="13" name="Picture 12" descr="Tdh English">
            <a:extLst>
              <a:ext uri="{FF2B5EF4-FFF2-40B4-BE49-F238E27FC236}">
                <a16:creationId xmlns:a16="http://schemas.microsoft.com/office/drawing/2014/main" id="{D83A9F64-2053-3B4C-9B5B-F13BF3074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graphicFrame>
        <p:nvGraphicFramePr>
          <p:cNvPr id="7" name="Table 7">
            <a:extLst>
              <a:ext uri="{FF2B5EF4-FFF2-40B4-BE49-F238E27FC236}">
                <a16:creationId xmlns:a16="http://schemas.microsoft.com/office/drawing/2014/main" id="{4377C9A7-AE3F-1040-8F51-86F8451E18BB}"/>
              </a:ext>
            </a:extLst>
          </p:cNvPr>
          <p:cNvGraphicFramePr>
            <a:graphicFrameLocks noGrp="1"/>
          </p:cNvGraphicFramePr>
          <p:nvPr>
            <p:extLst>
              <p:ext uri="{D42A27DB-BD31-4B8C-83A1-F6EECF244321}">
                <p14:modId xmlns:p14="http://schemas.microsoft.com/office/powerpoint/2010/main" val="1946030059"/>
              </p:ext>
            </p:extLst>
          </p:nvPr>
        </p:nvGraphicFramePr>
        <p:xfrm>
          <a:off x="4058090" y="910694"/>
          <a:ext cx="6931337" cy="5036612"/>
        </p:xfrm>
        <a:graphic>
          <a:graphicData uri="http://schemas.openxmlformats.org/drawingml/2006/table">
            <a:tbl>
              <a:tblPr firstRow="1" bandRow="1">
                <a:tableStyleId>{7E9639D4-E3E2-4D34-9284-5A2195B3D0D7}</a:tableStyleId>
              </a:tblPr>
              <a:tblGrid>
                <a:gridCol w="937241">
                  <a:extLst>
                    <a:ext uri="{9D8B030D-6E8A-4147-A177-3AD203B41FA5}">
                      <a16:colId xmlns:a16="http://schemas.microsoft.com/office/drawing/2014/main" val="3428943433"/>
                    </a:ext>
                  </a:extLst>
                </a:gridCol>
                <a:gridCol w="1365681">
                  <a:extLst>
                    <a:ext uri="{9D8B030D-6E8A-4147-A177-3AD203B41FA5}">
                      <a16:colId xmlns:a16="http://schemas.microsoft.com/office/drawing/2014/main" val="2845546821"/>
                    </a:ext>
                  </a:extLst>
                </a:gridCol>
                <a:gridCol w="925683">
                  <a:extLst>
                    <a:ext uri="{9D8B030D-6E8A-4147-A177-3AD203B41FA5}">
                      <a16:colId xmlns:a16="http://schemas.microsoft.com/office/drawing/2014/main" val="4155285271"/>
                    </a:ext>
                  </a:extLst>
                </a:gridCol>
                <a:gridCol w="925683">
                  <a:extLst>
                    <a:ext uri="{9D8B030D-6E8A-4147-A177-3AD203B41FA5}">
                      <a16:colId xmlns:a16="http://schemas.microsoft.com/office/drawing/2014/main" val="4281032477"/>
                    </a:ext>
                  </a:extLst>
                </a:gridCol>
                <a:gridCol w="925683">
                  <a:extLst>
                    <a:ext uri="{9D8B030D-6E8A-4147-A177-3AD203B41FA5}">
                      <a16:colId xmlns:a16="http://schemas.microsoft.com/office/drawing/2014/main" val="2273652055"/>
                    </a:ext>
                  </a:extLst>
                </a:gridCol>
                <a:gridCol w="925683">
                  <a:extLst>
                    <a:ext uri="{9D8B030D-6E8A-4147-A177-3AD203B41FA5}">
                      <a16:colId xmlns:a16="http://schemas.microsoft.com/office/drawing/2014/main" val="1056193760"/>
                    </a:ext>
                  </a:extLst>
                </a:gridCol>
                <a:gridCol w="925683">
                  <a:extLst>
                    <a:ext uri="{9D8B030D-6E8A-4147-A177-3AD203B41FA5}">
                      <a16:colId xmlns:a16="http://schemas.microsoft.com/office/drawing/2014/main" val="142054513"/>
                    </a:ext>
                  </a:extLst>
                </a:gridCol>
              </a:tblGrid>
              <a:tr h="719516">
                <a:tc rowSpan="7">
                  <a:txBody>
                    <a:bodyPr/>
                    <a:lstStyle/>
                    <a:p>
                      <a:pPr algn="ctr"/>
                      <a:r>
                        <a:rPr lang="en-US" dirty="0"/>
                        <a:t>IMPACT</a:t>
                      </a:r>
                    </a:p>
                  </a:txBody>
                  <a:tcPr vert="vert270">
                    <a:lnR w="12700" cap="flat" cmpd="sng" algn="ctr">
                      <a:solidFill>
                        <a:schemeClr val="tx1"/>
                      </a:solidFill>
                      <a:prstDash val="solid"/>
                      <a:round/>
                      <a:headEnd type="none" w="med" len="med"/>
                      <a:tailEnd type="none" w="med" len="med"/>
                    </a:lnR>
                  </a:tcPr>
                </a:tc>
                <a:tc>
                  <a:txBody>
                    <a:bodyPr/>
                    <a:lstStyle/>
                    <a:p>
                      <a:r>
                        <a:rPr lang="en-US" sz="1200" b="1" dirty="0">
                          <a:solidFill>
                            <a:schemeClr val="tx1"/>
                          </a:solidFill>
                        </a:rPr>
                        <a:t>Extreme / Catastrophic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243949924"/>
                  </a:ext>
                </a:extLst>
              </a:tr>
              <a:tr h="719516">
                <a:tc vMerge="1">
                  <a:txBody>
                    <a:bodyPr/>
                    <a:lstStyle/>
                    <a:p>
                      <a:endParaRPr lang="en-US" dirty="0"/>
                    </a:p>
                  </a:txBody>
                  <a:tcPr/>
                </a:tc>
                <a:tc>
                  <a:txBody>
                    <a:bodyPr/>
                    <a:lstStyle/>
                    <a:p>
                      <a:r>
                        <a:rPr lang="en-US" sz="1200" b="1" dirty="0"/>
                        <a:t>Major 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2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128451696"/>
                  </a:ext>
                </a:extLst>
              </a:tr>
              <a:tr h="719516">
                <a:tc vMerge="1">
                  <a:txBody>
                    <a:bodyPr/>
                    <a:lstStyle/>
                    <a:p>
                      <a:endParaRPr lang="en-US" dirty="0"/>
                    </a:p>
                  </a:txBody>
                  <a:tcPr/>
                </a:tc>
                <a:tc>
                  <a:txBody>
                    <a:bodyPr/>
                    <a:lstStyle/>
                    <a:p>
                      <a:r>
                        <a:rPr lang="en-US" sz="1200" b="1" dirty="0"/>
                        <a:t>Moderate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275374905"/>
                  </a:ext>
                </a:extLst>
              </a:tr>
              <a:tr h="719516">
                <a:tc vMerge="1">
                  <a:txBody>
                    <a:bodyPr/>
                    <a:lstStyle/>
                    <a:p>
                      <a:endParaRPr lang="en-US" dirty="0"/>
                    </a:p>
                  </a:txBody>
                  <a:tcPr/>
                </a:tc>
                <a:tc>
                  <a:txBody>
                    <a:bodyPr/>
                    <a:lstStyle/>
                    <a:p>
                      <a:r>
                        <a:rPr lang="en-US" sz="1200" b="1" dirty="0"/>
                        <a:t>Minor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2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77743735"/>
                  </a:ext>
                </a:extLst>
              </a:tr>
              <a:tr h="719516">
                <a:tc vMerge="1">
                  <a:txBody>
                    <a:bodyPr/>
                    <a:lstStyle/>
                    <a:p>
                      <a:endParaRPr lang="en-US" dirty="0"/>
                    </a:p>
                  </a:txBody>
                  <a:tcPr/>
                </a:tc>
                <a:tc>
                  <a:txBody>
                    <a:bodyPr/>
                    <a:lstStyle/>
                    <a:p>
                      <a:r>
                        <a:rPr lang="en-US" sz="1200" b="1" dirty="0"/>
                        <a:t>Insignificant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US" sz="12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650541287"/>
                  </a:ext>
                </a:extLst>
              </a:tr>
              <a:tr h="719516">
                <a:tc vMerge="1">
                  <a:txBody>
                    <a:bodyPr/>
                    <a:lstStyle/>
                    <a:p>
                      <a:endParaRPr lang="en-US" dirty="0"/>
                    </a:p>
                  </a:txBody>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Remote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Unlikely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Possible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Probable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Highly Probable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567718"/>
                  </a:ext>
                </a:extLst>
              </a:tr>
              <a:tr h="719516">
                <a:tc vMerge="1">
                  <a:txBody>
                    <a:bodyPr/>
                    <a:lstStyle/>
                    <a:p>
                      <a:endParaRPr lang="en-US" dirty="0"/>
                    </a:p>
                  </a:txBody>
                  <a:tcPr/>
                </a:tc>
                <a:tc gridSpan="6">
                  <a:txBody>
                    <a:bodyPr/>
                    <a:lstStyle/>
                    <a:p>
                      <a:pPr algn="ctr"/>
                      <a:r>
                        <a:rPr lang="en-US" b="1" dirty="0"/>
                        <a:t>LIKELIHOOD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45519663"/>
                  </a:ext>
                </a:extLst>
              </a:tr>
            </a:tbl>
          </a:graphicData>
        </a:graphic>
      </p:graphicFrame>
    </p:spTree>
    <p:extLst>
      <p:ext uri="{BB962C8B-B14F-4D97-AF65-F5344CB8AC3E}">
        <p14:creationId xmlns:p14="http://schemas.microsoft.com/office/powerpoint/2010/main" val="19370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3A76C-EF86-D046-AF0F-43A16442402B}"/>
              </a:ext>
            </a:extLst>
          </p:cNvPr>
          <p:cNvSpPr>
            <a:spLocks noGrp="1"/>
          </p:cNvSpPr>
          <p:nvPr>
            <p:ph type="title"/>
          </p:nvPr>
        </p:nvSpPr>
        <p:spPr>
          <a:xfrm>
            <a:off x="572493" y="238539"/>
            <a:ext cx="11018520" cy="1434415"/>
          </a:xfrm>
        </p:spPr>
        <p:txBody>
          <a:bodyPr anchor="b">
            <a:normAutofit/>
          </a:bodyPr>
          <a:lstStyle/>
          <a:p>
            <a:r>
              <a:rPr lang="en-GB" sz="3800" b="1" dirty="0"/>
              <a:t>Evaluating what action needs to be taken on the risks</a:t>
            </a:r>
            <a:br>
              <a:rPr lang="en-GB" sz="3800" b="1" dirty="0"/>
            </a:br>
            <a:endParaRPr lang="en-US" sz="3800" dirty="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57E2F0-2F1B-8D4C-9632-9E8C16FA2CD2}"/>
              </a:ext>
            </a:extLst>
          </p:cNvPr>
          <p:cNvSpPr>
            <a:spLocks noGrp="1"/>
          </p:cNvSpPr>
          <p:nvPr>
            <p:ph idx="1"/>
          </p:nvPr>
        </p:nvSpPr>
        <p:spPr>
          <a:xfrm>
            <a:off x="572493" y="1826067"/>
            <a:ext cx="7955058" cy="4364421"/>
          </a:xfrm>
        </p:spPr>
        <p:txBody>
          <a:bodyPr anchor="t">
            <a:normAutofit lnSpcReduction="10000"/>
          </a:bodyPr>
          <a:lstStyle/>
          <a:p>
            <a:pPr marL="0" indent="0">
              <a:buNone/>
            </a:pPr>
            <a:r>
              <a:rPr lang="en-GB" sz="1400" dirty="0"/>
              <a:t>Where major risks are identified, the organisation will need to make sure that appropriate action is being taken to manage them. This review should include assessing how effective existing controls are.</a:t>
            </a:r>
          </a:p>
          <a:p>
            <a:pPr marL="0" indent="0">
              <a:buNone/>
            </a:pPr>
            <a:r>
              <a:rPr lang="en-GB" sz="1400" dirty="0"/>
              <a:t>For each of the major risks identified, board of governors will need to consider any additional action that needs to be taken to manage the risk, either by lessening the likelihood of the event occurring, or lessening its impact if it does. The following are examples of possible actions:</a:t>
            </a:r>
          </a:p>
          <a:p>
            <a:pPr marL="0" indent="0">
              <a:buNone/>
            </a:pPr>
            <a:endParaRPr lang="en-GB" sz="1400" dirty="0"/>
          </a:p>
          <a:p>
            <a:pPr lvl="1">
              <a:buFont typeface="Wingdings" pitchFamily="2" charset="2"/>
              <a:buChar char="§"/>
            </a:pPr>
            <a:r>
              <a:rPr lang="en-GB" sz="1400" dirty="0"/>
              <a:t>By approaching your donor to discuss the risk and seek advice, or approval for a preferred course of action. </a:t>
            </a:r>
          </a:p>
          <a:p>
            <a:pPr lvl="1">
              <a:buFont typeface="Wingdings" pitchFamily="2" charset="2"/>
              <a:buChar char="§"/>
            </a:pPr>
            <a:r>
              <a:rPr lang="en-GB" sz="1400" dirty="0"/>
              <a:t>The risk may need to be avoided by ending that activity (e.g., stopping work).</a:t>
            </a:r>
          </a:p>
          <a:p>
            <a:pPr lvl="1">
              <a:buFont typeface="Wingdings" pitchFamily="2" charset="2"/>
              <a:buChar char="§"/>
            </a:pPr>
            <a:r>
              <a:rPr lang="en-GB" sz="1400" dirty="0"/>
              <a:t>The risk could be transferred to a third party, for example by outsourcing the work (and the risk) to others. </a:t>
            </a:r>
          </a:p>
          <a:p>
            <a:pPr lvl="1">
              <a:buFont typeface="Wingdings" pitchFamily="2" charset="2"/>
              <a:buChar char="§"/>
            </a:pPr>
            <a:r>
              <a:rPr lang="en-GB" sz="1400" dirty="0"/>
              <a:t>The risk could be shared with others (e.g., a joint venture project).</a:t>
            </a:r>
          </a:p>
          <a:p>
            <a:pPr lvl="1">
              <a:buFont typeface="Wingdings" pitchFamily="2" charset="2"/>
              <a:buChar char="§"/>
            </a:pPr>
            <a:r>
              <a:rPr lang="en-GB" sz="1400" dirty="0"/>
              <a:t>The risk can be reduced or eliminated by establishing or improving control procedures (e.g., internal financial controls, controls on recruitment, personnel policies).</a:t>
            </a:r>
          </a:p>
          <a:p>
            <a:pPr lvl="1">
              <a:buFont typeface="Wingdings" pitchFamily="2" charset="2"/>
              <a:buChar char="§"/>
            </a:pPr>
            <a:r>
              <a:rPr lang="en-GB" sz="1400" dirty="0"/>
              <a:t>The risk may need to be insured against (this often happens for residual risk, e.g., employers' liability, third party liability, theft, fire).</a:t>
            </a:r>
          </a:p>
          <a:p>
            <a:pPr lvl="1">
              <a:buFont typeface="Wingdings" pitchFamily="2" charset="2"/>
              <a:buChar char="§"/>
            </a:pPr>
            <a:r>
              <a:rPr lang="en-GB" sz="1400" dirty="0"/>
              <a:t>The risk may be accepted as being unlikely to occur and/or of low impact and therefore will just be reviewed annually.</a:t>
            </a:r>
            <a:br>
              <a:rPr lang="en-GB" sz="1400" dirty="0"/>
            </a:br>
            <a:endParaRPr lang="en-US" sz="1400" dirty="0"/>
          </a:p>
        </p:txBody>
      </p:sp>
      <p:pic>
        <p:nvPicPr>
          <p:cNvPr id="7" name="Picture 6" descr="A picture containing shape&#10;&#10;Description automatically generated">
            <a:extLst>
              <a:ext uri="{FF2B5EF4-FFF2-40B4-BE49-F238E27FC236}">
                <a16:creationId xmlns:a16="http://schemas.microsoft.com/office/drawing/2014/main" id="{98D7E75D-4C5E-DD41-A684-D2C4D9A41E8A}"/>
              </a:ext>
            </a:extLst>
          </p:cNvPr>
          <p:cNvPicPr>
            <a:picLocks noChangeAspect="1"/>
          </p:cNvPicPr>
          <p:nvPr/>
        </p:nvPicPr>
        <p:blipFill rotWithShape="1">
          <a:blip r:embed="rId2"/>
          <a:srcRect l="14799" r="31326"/>
          <a:stretch/>
        </p:blipFill>
        <p:spPr>
          <a:xfrm>
            <a:off x="9103766" y="2700151"/>
            <a:ext cx="1989609" cy="2068085"/>
          </a:xfrm>
          <a:prstGeom prst="rect">
            <a:avLst/>
          </a:prstGeom>
        </p:spPr>
      </p:pic>
      <p:pic>
        <p:nvPicPr>
          <p:cNvPr id="4" name="Picture 3" descr="Tdh English">
            <a:extLst>
              <a:ext uri="{FF2B5EF4-FFF2-40B4-BE49-F238E27FC236}">
                <a16:creationId xmlns:a16="http://schemas.microsoft.com/office/drawing/2014/main" id="{0AF51DA5-9DE1-E542-9A2C-9A31D9245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C4333197-A7FD-0543-A7C2-0BCCC8E2D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249972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8E9FA0-88FF-274E-A58F-7A5E20411DA6}"/>
              </a:ext>
            </a:extLst>
          </p:cNvPr>
          <p:cNvSpPr>
            <a:spLocks noGrp="1"/>
          </p:cNvSpPr>
          <p:nvPr>
            <p:ph type="title"/>
          </p:nvPr>
        </p:nvSpPr>
        <p:spPr>
          <a:xfrm>
            <a:off x="838200" y="365126"/>
            <a:ext cx="10386847" cy="948668"/>
          </a:xfrm>
        </p:spPr>
        <p:txBody>
          <a:bodyPr>
            <a:normAutofit/>
          </a:bodyPr>
          <a:lstStyle/>
          <a:p>
            <a:r>
              <a:rPr lang="en-GB" b="1" dirty="0"/>
              <a:t>Periodic monitoring and assessment</a:t>
            </a:r>
            <a:endParaRPr lang="en-US" dirty="0"/>
          </a:p>
        </p:txBody>
      </p:sp>
      <p:sp>
        <p:nvSpPr>
          <p:cNvPr id="3" name="Content Placeholder 2">
            <a:extLst>
              <a:ext uri="{FF2B5EF4-FFF2-40B4-BE49-F238E27FC236}">
                <a16:creationId xmlns:a16="http://schemas.microsoft.com/office/drawing/2014/main" id="{67DFA932-6569-834D-9178-DB10B2E3ECA1}"/>
              </a:ext>
            </a:extLst>
          </p:cNvPr>
          <p:cNvSpPr>
            <a:spLocks noGrp="1"/>
          </p:cNvSpPr>
          <p:nvPr>
            <p:ph idx="1"/>
          </p:nvPr>
        </p:nvSpPr>
        <p:spPr>
          <a:xfrm>
            <a:off x="838200" y="1313794"/>
            <a:ext cx="6245772" cy="4863169"/>
          </a:xfrm>
        </p:spPr>
        <p:txBody>
          <a:bodyPr>
            <a:noAutofit/>
          </a:bodyPr>
          <a:lstStyle/>
          <a:p>
            <a:pPr marL="0" indent="0">
              <a:buNone/>
            </a:pPr>
            <a:r>
              <a:rPr lang="en-GB" sz="1400" dirty="0"/>
              <a:t>Risk management is a dynamic process. This means that new risks are addressed as they arise. </a:t>
            </a:r>
          </a:p>
          <a:p>
            <a:pPr marL="0" indent="0">
              <a:buNone/>
            </a:pPr>
            <a:r>
              <a:rPr lang="en-GB" sz="1400" dirty="0"/>
              <a:t>Risk management is not a one-off event and should be seen as a process that will require monitoring and assessment. Staff will need to take responsibility for implementation. </a:t>
            </a:r>
          </a:p>
          <a:p>
            <a:pPr marL="0" indent="0">
              <a:buNone/>
            </a:pPr>
            <a:r>
              <a:rPr lang="en-GB" sz="1400" dirty="0"/>
              <a:t>There needs to be communication with staff at all levels to ensure that individual and group responsibilities are understood and embedded into the culture of the charity. A successful process will involve ensuring that:</a:t>
            </a:r>
          </a:p>
          <a:p>
            <a:r>
              <a:rPr lang="en-GB" sz="1400" dirty="0"/>
              <a:t>New risks are properly reported and evaluated.</a:t>
            </a:r>
          </a:p>
          <a:p>
            <a:r>
              <a:rPr lang="en-GB" sz="1400" dirty="0"/>
              <a:t>Risk aspects of significant new projects are considered as part of project appraisals.</a:t>
            </a:r>
          </a:p>
          <a:p>
            <a:r>
              <a:rPr lang="en-GB" sz="1400" dirty="0"/>
              <a:t>Any significant failures of control systems are properly reported and actioned.</a:t>
            </a:r>
          </a:p>
          <a:p>
            <a:r>
              <a:rPr lang="en-GB" sz="1400" dirty="0"/>
              <a:t>There is an adequate level of understanding of individual responsibilities for both implementation and monitoring of the control systems.</a:t>
            </a:r>
          </a:p>
          <a:p>
            <a:r>
              <a:rPr lang="en-GB" sz="1400" dirty="0"/>
              <a:t>Any further actions required are identified.</a:t>
            </a:r>
          </a:p>
          <a:p>
            <a:r>
              <a:rPr lang="en-GB" sz="1400" dirty="0"/>
              <a:t>The Senior Management Team (SMT) and the Board of governors are fully informed in order that they can consider how best to react. </a:t>
            </a:r>
          </a:p>
        </p:txBody>
      </p:sp>
      <p:pic>
        <p:nvPicPr>
          <p:cNvPr id="7" name="Picture 6" descr="Text&#10;&#10;Description automatically generated">
            <a:extLst>
              <a:ext uri="{FF2B5EF4-FFF2-40B4-BE49-F238E27FC236}">
                <a16:creationId xmlns:a16="http://schemas.microsoft.com/office/drawing/2014/main" id="{37633646-05B1-F341-9E2D-C77B7C0F8DC5}"/>
              </a:ext>
            </a:extLst>
          </p:cNvPr>
          <p:cNvPicPr>
            <a:picLocks noChangeAspect="1"/>
          </p:cNvPicPr>
          <p:nvPr/>
        </p:nvPicPr>
        <p:blipFill rotWithShape="1">
          <a:blip r:embed="rId2"/>
          <a:srcRect l="16790" r="34302"/>
          <a:stretch/>
        </p:blipFill>
        <p:spPr>
          <a:xfrm>
            <a:off x="7198242" y="592457"/>
            <a:ext cx="4368760" cy="534051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descr="Tdh English">
            <a:extLst>
              <a:ext uri="{FF2B5EF4-FFF2-40B4-BE49-F238E27FC236}">
                <a16:creationId xmlns:a16="http://schemas.microsoft.com/office/drawing/2014/main" id="{7C718D67-F487-E348-ABAB-793A3698E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652707"/>
            <a:ext cx="1102935" cy="190256"/>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6751BF43-5990-824C-8256-BF0C3F8DC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63113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16B1-1E26-EC45-BB1C-99AE900DEF89}"/>
              </a:ext>
            </a:extLst>
          </p:cNvPr>
          <p:cNvSpPr>
            <a:spLocks noGrp="1"/>
          </p:cNvSpPr>
          <p:nvPr>
            <p:ph type="title"/>
          </p:nvPr>
        </p:nvSpPr>
        <p:spPr>
          <a:xfrm>
            <a:off x="838201" y="365125"/>
            <a:ext cx="5933302" cy="1938076"/>
          </a:xfrm>
        </p:spPr>
        <p:txBody>
          <a:bodyPr>
            <a:normAutofit/>
          </a:bodyPr>
          <a:lstStyle/>
          <a:p>
            <a:r>
              <a:rPr lang="en-US" b="1" dirty="0"/>
              <a:t>Conclusions and Next Steps </a:t>
            </a:r>
          </a:p>
        </p:txBody>
      </p:sp>
      <p:graphicFrame>
        <p:nvGraphicFramePr>
          <p:cNvPr id="17" name="Content Placeholder 2">
            <a:extLst>
              <a:ext uri="{FF2B5EF4-FFF2-40B4-BE49-F238E27FC236}">
                <a16:creationId xmlns:a16="http://schemas.microsoft.com/office/drawing/2014/main" id="{5CEC6727-96B2-4D4A-AE35-001D26FA3D9F}"/>
              </a:ext>
            </a:extLst>
          </p:cNvPr>
          <p:cNvGraphicFramePr>
            <a:graphicFrameLocks noGrp="1"/>
          </p:cNvGraphicFramePr>
          <p:nvPr>
            <p:ph idx="1"/>
            <p:extLst>
              <p:ext uri="{D42A27DB-BD31-4B8C-83A1-F6EECF244321}">
                <p14:modId xmlns:p14="http://schemas.microsoft.com/office/powerpoint/2010/main" val="1505811566"/>
              </p:ext>
            </p:extLst>
          </p:nvPr>
        </p:nvGraphicFramePr>
        <p:xfrm>
          <a:off x="838200" y="2482589"/>
          <a:ext cx="5257799" cy="3694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icture containing text&#10;&#10;Description automatically generated">
            <a:extLst>
              <a:ext uri="{FF2B5EF4-FFF2-40B4-BE49-F238E27FC236}">
                <a16:creationId xmlns:a16="http://schemas.microsoft.com/office/drawing/2014/main" id="{B47D9926-D216-DB44-BA62-E0ED51FBEA7B}"/>
              </a:ext>
            </a:extLst>
          </p:cNvPr>
          <p:cNvPicPr>
            <a:picLocks noChangeAspect="1"/>
          </p:cNvPicPr>
          <p:nvPr/>
        </p:nvPicPr>
        <p:blipFill rotWithShape="1">
          <a:blip r:embed="rId7"/>
          <a:srcRect t="23772" r="1" b="3306"/>
          <a:stretch/>
        </p:blipFill>
        <p:spPr>
          <a:xfrm>
            <a:off x="7053121" y="3096033"/>
            <a:ext cx="4011827" cy="2033730"/>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Logo, company name&#10;&#10;Description automatically generated">
            <a:extLst>
              <a:ext uri="{FF2B5EF4-FFF2-40B4-BE49-F238E27FC236}">
                <a16:creationId xmlns:a16="http://schemas.microsoft.com/office/drawing/2014/main" id="{22DE36D3-F538-0A4B-B863-C82BD56009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22606" y="6173569"/>
            <a:ext cx="669393" cy="669393"/>
          </a:xfrm>
          <a:prstGeom prst="rect">
            <a:avLst/>
          </a:prstGeom>
        </p:spPr>
      </p:pic>
      <p:pic>
        <p:nvPicPr>
          <p:cNvPr id="15" name="Picture 14" descr="Tdh English">
            <a:extLst>
              <a:ext uri="{FF2B5EF4-FFF2-40B4-BE49-F238E27FC236}">
                <a16:creationId xmlns:a16="http://schemas.microsoft.com/office/drawing/2014/main" id="{81A23E2D-1B06-4847-A4E6-9117B261C80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6604511"/>
            <a:ext cx="1460937" cy="288371"/>
          </a:xfrm>
          <a:prstGeom prst="rect">
            <a:avLst/>
          </a:prstGeom>
          <a:noFill/>
          <a:ln>
            <a:noFill/>
          </a:ln>
        </p:spPr>
      </p:pic>
    </p:spTree>
    <p:extLst>
      <p:ext uri="{BB962C8B-B14F-4D97-AF65-F5344CB8AC3E}">
        <p14:creationId xmlns:p14="http://schemas.microsoft.com/office/powerpoint/2010/main" val="386022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475D-1015-9741-A914-991199AB56D6}"/>
              </a:ext>
            </a:extLst>
          </p:cNvPr>
          <p:cNvSpPr>
            <a:spLocks noGrp="1"/>
          </p:cNvSpPr>
          <p:nvPr>
            <p:ph type="title"/>
          </p:nvPr>
        </p:nvSpPr>
        <p:spPr>
          <a:xfrm>
            <a:off x="648929" y="629266"/>
            <a:ext cx="3505495" cy="1622321"/>
          </a:xfrm>
        </p:spPr>
        <p:txBody>
          <a:bodyPr>
            <a:normAutofit/>
          </a:bodyPr>
          <a:lstStyle/>
          <a:p>
            <a:r>
              <a:rPr lang="en-US" b="1"/>
              <a:t>Ahlan Wa Sahlan</a:t>
            </a:r>
          </a:p>
        </p:txBody>
      </p:sp>
      <p:sp>
        <p:nvSpPr>
          <p:cNvPr id="3" name="Content Placeholder 2">
            <a:extLst>
              <a:ext uri="{FF2B5EF4-FFF2-40B4-BE49-F238E27FC236}">
                <a16:creationId xmlns:a16="http://schemas.microsoft.com/office/drawing/2014/main" id="{EDEC3080-05AC-8049-BAE8-2A1BF441D96E}"/>
              </a:ext>
            </a:extLst>
          </p:cNvPr>
          <p:cNvSpPr>
            <a:spLocks noGrp="1"/>
          </p:cNvSpPr>
          <p:nvPr>
            <p:ph idx="1"/>
          </p:nvPr>
        </p:nvSpPr>
        <p:spPr>
          <a:xfrm>
            <a:off x="648931" y="2116668"/>
            <a:ext cx="3505494" cy="4107152"/>
          </a:xfrm>
        </p:spPr>
        <p:txBody>
          <a:bodyPr>
            <a:normAutofit/>
          </a:bodyPr>
          <a:lstStyle/>
          <a:p>
            <a:pPr marL="0" indent="0">
              <a:buNone/>
            </a:pPr>
            <a:r>
              <a:rPr lang="en-US" sz="2000" dirty="0"/>
              <a:t>Welcome to this Webinar produced by Terre des hommes Foundation, Lausanne, as part of its support to its AGENCY partners’ capacity building.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30" name="Rectangle 2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1D029908-EB95-6246-8AAE-78843F35E202}"/>
              </a:ext>
            </a:extLst>
          </p:cNvPr>
          <p:cNvPicPr>
            <a:picLocks noChangeAspect="1"/>
          </p:cNvPicPr>
          <p:nvPr/>
        </p:nvPicPr>
        <p:blipFill>
          <a:blip r:embed="rId2"/>
          <a:stretch>
            <a:fillRect/>
          </a:stretch>
        </p:blipFill>
        <p:spPr>
          <a:xfrm>
            <a:off x="5405862" y="1173033"/>
            <a:ext cx="6019331" cy="4508688"/>
          </a:xfrm>
          <a:prstGeom prst="rect">
            <a:avLst/>
          </a:prstGeom>
          <a:effectLst/>
        </p:spPr>
      </p:pic>
      <p:pic>
        <p:nvPicPr>
          <p:cNvPr id="4" name="Picture 3" descr="Tdh English">
            <a:extLst>
              <a:ext uri="{FF2B5EF4-FFF2-40B4-BE49-F238E27FC236}">
                <a16:creationId xmlns:a16="http://schemas.microsoft.com/office/drawing/2014/main" id="{67066E39-D8AE-1345-B067-45AEA692D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 y="659876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63A9287A-2B23-934A-ABDF-40013D2E7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98472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A14F-1127-EB43-9251-DE7DCCA86D72}"/>
              </a:ext>
            </a:extLst>
          </p:cNvPr>
          <p:cNvSpPr>
            <a:spLocks noGrp="1"/>
          </p:cNvSpPr>
          <p:nvPr>
            <p:ph type="title"/>
          </p:nvPr>
        </p:nvSpPr>
        <p:spPr>
          <a:xfrm>
            <a:off x="640080" y="329184"/>
            <a:ext cx="6894576" cy="1783080"/>
          </a:xfrm>
        </p:spPr>
        <p:txBody>
          <a:bodyPr anchor="b">
            <a:normAutofit/>
          </a:bodyPr>
          <a:lstStyle/>
          <a:p>
            <a:r>
              <a:rPr lang="en-US" sz="6100" b="1"/>
              <a:t>Questions and Answers </a:t>
            </a:r>
          </a:p>
        </p:txBody>
      </p:sp>
      <p:sp>
        <p:nvSpPr>
          <p:cNvPr id="11" name="Content Placeholder 10">
            <a:extLst>
              <a:ext uri="{FF2B5EF4-FFF2-40B4-BE49-F238E27FC236}">
                <a16:creationId xmlns:a16="http://schemas.microsoft.com/office/drawing/2014/main" id="{CD26A399-2D4C-4154-8C15-E00AF98B2CD9}"/>
              </a:ext>
            </a:extLst>
          </p:cNvPr>
          <p:cNvSpPr>
            <a:spLocks noGrp="1"/>
          </p:cNvSpPr>
          <p:nvPr>
            <p:ph idx="1"/>
          </p:nvPr>
        </p:nvSpPr>
        <p:spPr>
          <a:xfrm>
            <a:off x="640080" y="2706624"/>
            <a:ext cx="6894576" cy="3483864"/>
          </a:xfrm>
        </p:spPr>
        <p:txBody>
          <a:bodyPr>
            <a:normAutofit/>
          </a:bodyPr>
          <a:lstStyle/>
          <a:p>
            <a:pPr marL="0" indent="0">
              <a:buNone/>
            </a:pPr>
            <a:r>
              <a:rPr lang="en-US" sz="3600" dirty="0"/>
              <a:t>Please feel free to ask questions. </a:t>
            </a:r>
          </a:p>
          <a:p>
            <a:pPr marL="0" indent="0">
              <a:buNone/>
            </a:pPr>
            <a:r>
              <a:rPr lang="en-US" sz="3600" dirty="0"/>
              <a:t>I will do my best to answer them, but, if I cannot, I will research the question and reply to you later. </a:t>
            </a:r>
          </a:p>
        </p:txBody>
      </p:sp>
      <p:pic>
        <p:nvPicPr>
          <p:cNvPr id="7" name="Content Placeholder 6" descr="A close up of some candy&#10;&#10;Description automatically generated with low confidence">
            <a:extLst>
              <a:ext uri="{FF2B5EF4-FFF2-40B4-BE49-F238E27FC236}">
                <a16:creationId xmlns:a16="http://schemas.microsoft.com/office/drawing/2014/main" id="{7531F410-879B-EA48-99D6-4412A84B32E0}"/>
              </a:ext>
            </a:extLst>
          </p:cNvPr>
          <p:cNvPicPr>
            <a:picLocks noChangeAspect="1"/>
          </p:cNvPicPr>
          <p:nvPr/>
        </p:nvPicPr>
        <p:blipFill rotWithShape="1">
          <a:blip r:embed="rId2"/>
          <a:srcRect l="17783" r="28137" b="1"/>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4" name="Picture 3" descr="Tdh English">
            <a:extLst>
              <a:ext uri="{FF2B5EF4-FFF2-40B4-BE49-F238E27FC236}">
                <a16:creationId xmlns:a16="http://schemas.microsoft.com/office/drawing/2014/main" id="{763A971E-B914-0A47-AC2F-2FFA438590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89" r="27361"/>
          <a:stretch/>
        </p:blipFill>
        <p:spPr bwMode="auto">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p:spPr>
      </p:pic>
      <p:pic>
        <p:nvPicPr>
          <p:cNvPr id="5" name="Picture 4" descr="Logo, company name&#10;&#10;Description automatically generated">
            <a:extLst>
              <a:ext uri="{FF2B5EF4-FFF2-40B4-BE49-F238E27FC236}">
                <a16:creationId xmlns:a16="http://schemas.microsoft.com/office/drawing/2014/main" id="{AB01D1B9-EA8E-9B41-BD50-DA48B596EF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9524" y="6190487"/>
            <a:ext cx="652475" cy="652475"/>
          </a:xfrm>
          <a:prstGeom prst="rect">
            <a:avLst/>
          </a:prstGeom>
        </p:spPr>
      </p:pic>
      <p:pic>
        <p:nvPicPr>
          <p:cNvPr id="13" name="Picture 12" descr="Tdh English">
            <a:extLst>
              <a:ext uri="{FF2B5EF4-FFF2-40B4-BE49-F238E27FC236}">
                <a16:creationId xmlns:a16="http://schemas.microsoft.com/office/drawing/2014/main" id="{E8E3BBA2-221C-154B-A045-651B401364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528815"/>
            <a:ext cx="1844424" cy="364067"/>
          </a:xfrm>
          <a:prstGeom prst="rect">
            <a:avLst/>
          </a:prstGeom>
          <a:noFill/>
          <a:ln>
            <a:noFill/>
          </a:ln>
        </p:spPr>
      </p:pic>
    </p:spTree>
    <p:extLst>
      <p:ext uri="{BB962C8B-B14F-4D97-AF65-F5344CB8AC3E}">
        <p14:creationId xmlns:p14="http://schemas.microsoft.com/office/powerpoint/2010/main" val="103042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55E36-50B7-FA48-A1F7-C8220871F810}"/>
              </a:ext>
            </a:extLst>
          </p:cNvPr>
          <p:cNvSpPr>
            <a:spLocks noGrp="1"/>
          </p:cNvSpPr>
          <p:nvPr>
            <p:ph type="title"/>
          </p:nvPr>
        </p:nvSpPr>
        <p:spPr>
          <a:xfrm>
            <a:off x="4654296" y="329184"/>
            <a:ext cx="6894576" cy="1783080"/>
          </a:xfrm>
        </p:spPr>
        <p:txBody>
          <a:bodyPr anchor="b">
            <a:normAutofit/>
          </a:bodyPr>
          <a:lstStyle/>
          <a:p>
            <a:r>
              <a:rPr lang="en-US" sz="5400" b="1"/>
              <a:t>Annexes </a:t>
            </a:r>
          </a:p>
        </p:txBody>
      </p:sp>
      <p:pic>
        <p:nvPicPr>
          <p:cNvPr id="5" name="Picture 4" descr="A picture containing text&#10;&#10;Description automatically generated">
            <a:extLst>
              <a:ext uri="{FF2B5EF4-FFF2-40B4-BE49-F238E27FC236}">
                <a16:creationId xmlns:a16="http://schemas.microsoft.com/office/drawing/2014/main" id="{DEB489BE-6EC5-F640-9C71-95FEE0311FFA}"/>
              </a:ext>
            </a:extLst>
          </p:cNvPr>
          <p:cNvPicPr>
            <a:picLocks noChangeAspect="1"/>
          </p:cNvPicPr>
          <p:nvPr/>
        </p:nvPicPr>
        <p:blipFill rotWithShape="1">
          <a:blip r:embed="rId2"/>
          <a:srcRect l="33515" r="2359" b="1"/>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19"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dh English">
            <a:extLst>
              <a:ext uri="{FF2B5EF4-FFF2-40B4-BE49-F238E27FC236}">
                <a16:creationId xmlns:a16="http://schemas.microsoft.com/office/drawing/2014/main" id="{F9E86D05-15A6-4846-ABD2-1DDD3B5F23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678" r="27350"/>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p:spPr>
      </p:pic>
      <p:sp>
        <p:nvSpPr>
          <p:cNvPr id="3" name="Content Placeholder 2">
            <a:extLst>
              <a:ext uri="{FF2B5EF4-FFF2-40B4-BE49-F238E27FC236}">
                <a16:creationId xmlns:a16="http://schemas.microsoft.com/office/drawing/2014/main" id="{EC6A32E9-4307-D349-B81C-763E5938B6CE}"/>
              </a:ext>
            </a:extLst>
          </p:cNvPr>
          <p:cNvSpPr>
            <a:spLocks noGrp="1"/>
          </p:cNvSpPr>
          <p:nvPr>
            <p:ph idx="1"/>
          </p:nvPr>
        </p:nvSpPr>
        <p:spPr>
          <a:xfrm>
            <a:off x="4654296" y="2706624"/>
            <a:ext cx="6894576" cy="3483864"/>
          </a:xfrm>
        </p:spPr>
        <p:txBody>
          <a:bodyPr>
            <a:normAutofit/>
          </a:bodyPr>
          <a:lstStyle/>
          <a:p>
            <a:pPr marL="0" indent="0">
              <a:buNone/>
            </a:pPr>
            <a:r>
              <a:rPr lang="en-US" sz="2200" dirty="0"/>
              <a:t>The following sides list several risks across a range of sectors that will possibly be faced by Tdh’s Gazan partners. </a:t>
            </a:r>
          </a:p>
          <a:p>
            <a:pPr marL="0" indent="0">
              <a:buNone/>
            </a:pPr>
            <a:endParaRPr lang="en-US" sz="2200" dirty="0"/>
          </a:p>
          <a:p>
            <a:pPr marL="0" indent="0">
              <a:buNone/>
            </a:pPr>
            <a:r>
              <a:rPr lang="en-US" sz="2200" dirty="0"/>
              <a:t>They are provided for reference but will not be presented in this Webinar. </a:t>
            </a:r>
          </a:p>
        </p:txBody>
      </p:sp>
      <p:pic>
        <p:nvPicPr>
          <p:cNvPr id="9" name="Picture 8" descr="Logo, company name&#10;&#10;Description automatically generated">
            <a:extLst>
              <a:ext uri="{FF2B5EF4-FFF2-40B4-BE49-F238E27FC236}">
                <a16:creationId xmlns:a16="http://schemas.microsoft.com/office/drawing/2014/main" id="{70326B4F-6398-F64C-9057-174D038F2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606" y="6173569"/>
            <a:ext cx="669393" cy="669393"/>
          </a:xfrm>
          <a:prstGeom prst="rect">
            <a:avLst/>
          </a:prstGeom>
        </p:spPr>
      </p:pic>
    </p:spTree>
    <p:extLst>
      <p:ext uri="{BB962C8B-B14F-4D97-AF65-F5344CB8AC3E}">
        <p14:creationId xmlns:p14="http://schemas.microsoft.com/office/powerpoint/2010/main" val="915193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DB92-CFEC-7140-A5AD-78ADAEAE11DD}"/>
              </a:ext>
            </a:extLst>
          </p:cNvPr>
          <p:cNvSpPr>
            <a:spLocks noGrp="1"/>
          </p:cNvSpPr>
          <p:nvPr>
            <p:ph type="title"/>
          </p:nvPr>
        </p:nvSpPr>
        <p:spPr>
          <a:xfrm>
            <a:off x="838200" y="163902"/>
            <a:ext cx="10515600" cy="741872"/>
          </a:xfrm>
        </p:spPr>
        <p:txBody>
          <a:bodyPr>
            <a:normAutofit/>
          </a:bodyPr>
          <a:lstStyle/>
          <a:p>
            <a:r>
              <a:rPr lang="en-US" sz="4000" b="1" dirty="0"/>
              <a:t>Governance Risks</a:t>
            </a:r>
          </a:p>
        </p:txBody>
      </p:sp>
      <p:graphicFrame>
        <p:nvGraphicFramePr>
          <p:cNvPr id="4" name="Content Placeholder 3">
            <a:extLst>
              <a:ext uri="{FF2B5EF4-FFF2-40B4-BE49-F238E27FC236}">
                <a16:creationId xmlns:a16="http://schemas.microsoft.com/office/drawing/2014/main" id="{22F6F72A-2207-DF4B-A8C1-85E51CB57A9B}"/>
              </a:ext>
            </a:extLst>
          </p:cNvPr>
          <p:cNvGraphicFramePr>
            <a:graphicFrameLocks noGrp="1"/>
          </p:cNvGraphicFramePr>
          <p:nvPr>
            <p:ph idx="1"/>
            <p:extLst>
              <p:ext uri="{D42A27DB-BD31-4B8C-83A1-F6EECF244321}">
                <p14:modId xmlns:p14="http://schemas.microsoft.com/office/powerpoint/2010/main" val="1305213345"/>
              </p:ext>
            </p:extLst>
          </p:nvPr>
        </p:nvGraphicFramePr>
        <p:xfrm>
          <a:off x="750498" y="905773"/>
          <a:ext cx="10772107" cy="5267796"/>
        </p:xfrm>
        <a:graphic>
          <a:graphicData uri="http://schemas.openxmlformats.org/drawingml/2006/table">
            <a:tbl>
              <a:tblPr/>
              <a:tblGrid>
                <a:gridCol w="2402605">
                  <a:extLst>
                    <a:ext uri="{9D8B030D-6E8A-4147-A177-3AD203B41FA5}">
                      <a16:colId xmlns:a16="http://schemas.microsoft.com/office/drawing/2014/main" val="2602654373"/>
                    </a:ext>
                  </a:extLst>
                </a:gridCol>
                <a:gridCol w="4234963">
                  <a:extLst>
                    <a:ext uri="{9D8B030D-6E8A-4147-A177-3AD203B41FA5}">
                      <a16:colId xmlns:a16="http://schemas.microsoft.com/office/drawing/2014/main" val="2791121446"/>
                    </a:ext>
                  </a:extLst>
                </a:gridCol>
                <a:gridCol w="4134539">
                  <a:extLst>
                    <a:ext uri="{9D8B030D-6E8A-4147-A177-3AD203B41FA5}">
                      <a16:colId xmlns:a16="http://schemas.microsoft.com/office/drawing/2014/main" val="1183781820"/>
                    </a:ext>
                  </a:extLst>
                </a:gridCol>
              </a:tblGrid>
              <a:tr h="216812">
                <a:tc>
                  <a:txBody>
                    <a:bodyPr/>
                    <a:lstStyle/>
                    <a:p>
                      <a:pPr algn="l" fontAlgn="t"/>
                      <a:r>
                        <a:rPr lang="en-GB" sz="1200" b="1" dirty="0">
                          <a:solidFill>
                            <a:srgbClr val="0B0C0C"/>
                          </a:solidFill>
                          <a:effectLst/>
                          <a:latin typeface="+mn-lt"/>
                        </a:rPr>
                        <a:t>Potential risk</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Potential impact</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Steps to mitigate risk</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42570797"/>
                  </a:ext>
                </a:extLst>
              </a:tr>
              <a:tr h="667154">
                <a:tc>
                  <a:txBody>
                    <a:bodyPr/>
                    <a:lstStyle/>
                    <a:p>
                      <a:pPr algn="l" fontAlgn="t"/>
                      <a:r>
                        <a:rPr lang="en-GB" sz="800" b="1" dirty="0">
                          <a:solidFill>
                            <a:srgbClr val="0B0C0C"/>
                          </a:solidFill>
                          <a:effectLst/>
                          <a:latin typeface="+mn-lt"/>
                        </a:rPr>
                        <a:t>The charity lacks direction, strategy and forward planning</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The charity drifts with no clear objectives, priorities or plans</a:t>
                      </a:r>
                    </a:p>
                    <a:p>
                      <a:pPr marL="171450" indent="-171450" fontAlgn="t">
                        <a:buFont typeface="Arial" panose="020B0604020202020204" pitchFamily="34" charset="0"/>
                        <a:buChar char="•"/>
                      </a:pPr>
                      <a:r>
                        <a:rPr lang="en-GB" sz="800" dirty="0">
                          <a:effectLst/>
                          <a:latin typeface="+mn-lt"/>
                        </a:rPr>
                        <a:t>Issues are addressed piecemeal with no strategic reference</a:t>
                      </a:r>
                    </a:p>
                    <a:p>
                      <a:pPr marL="171450" indent="-171450" fontAlgn="t">
                        <a:buFont typeface="Arial" panose="020B0604020202020204" pitchFamily="34" charset="0"/>
                        <a:buChar char="•"/>
                      </a:pPr>
                      <a:r>
                        <a:rPr lang="en-GB" sz="800" dirty="0">
                          <a:effectLst/>
                          <a:latin typeface="+mn-lt"/>
                        </a:rPr>
                        <a:t>Needs of beneficiaries not fully addressed</a:t>
                      </a:r>
                    </a:p>
                    <a:p>
                      <a:pPr marL="171450" indent="-171450" fontAlgn="t">
                        <a:buFont typeface="Arial" panose="020B0604020202020204" pitchFamily="34" charset="0"/>
                        <a:buChar char="•"/>
                      </a:pPr>
                      <a:r>
                        <a:rPr lang="en-GB" sz="800" dirty="0">
                          <a:effectLst/>
                          <a:latin typeface="+mn-lt"/>
                        </a:rPr>
                        <a:t>Financial management difficulties</a:t>
                      </a:r>
                    </a:p>
                    <a:p>
                      <a:pPr marL="171450" indent="-171450" fontAlgn="t">
                        <a:buFont typeface="Arial" panose="020B0604020202020204" pitchFamily="34" charset="0"/>
                        <a:buChar char="•"/>
                      </a:pPr>
                      <a:r>
                        <a:rPr lang="en-GB" sz="800" dirty="0">
                          <a:effectLst/>
                          <a:latin typeface="+mn-lt"/>
                        </a:rPr>
                        <a:t>Loss of reputation</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Create a strategic plan which sets out the key aims, objectives and policies</a:t>
                      </a:r>
                    </a:p>
                    <a:p>
                      <a:pPr marL="171450" indent="-171450" fontAlgn="t">
                        <a:buFont typeface="Arial" panose="020B0604020202020204" pitchFamily="34" charset="0"/>
                        <a:buChar char="•"/>
                      </a:pPr>
                      <a:r>
                        <a:rPr lang="en-GB" sz="800" dirty="0">
                          <a:effectLst/>
                          <a:latin typeface="+mn-lt"/>
                        </a:rPr>
                        <a:t>Create financial plans and budgets</a:t>
                      </a:r>
                    </a:p>
                    <a:p>
                      <a:pPr marL="171450" indent="-171450" fontAlgn="t">
                        <a:buFont typeface="Arial" panose="020B0604020202020204" pitchFamily="34" charset="0"/>
                        <a:buChar char="•"/>
                      </a:pPr>
                      <a:r>
                        <a:rPr lang="en-GB" sz="800" dirty="0">
                          <a:effectLst/>
                          <a:latin typeface="+mn-lt"/>
                        </a:rPr>
                        <a:t>Use job plans and targets</a:t>
                      </a:r>
                    </a:p>
                    <a:p>
                      <a:pPr marL="171450" indent="-171450" fontAlgn="t">
                        <a:buFont typeface="Arial" panose="020B0604020202020204" pitchFamily="34" charset="0"/>
                        <a:buChar char="•"/>
                      </a:pPr>
                      <a:r>
                        <a:rPr lang="en-GB" sz="800" dirty="0">
                          <a:effectLst/>
                          <a:latin typeface="+mn-lt"/>
                        </a:rPr>
                        <a:t>Monitor financial and operational performance</a:t>
                      </a:r>
                    </a:p>
                    <a:p>
                      <a:pPr marL="171450" indent="-171450" fontAlgn="t">
                        <a:buFont typeface="Arial" panose="020B0604020202020204" pitchFamily="34" charset="0"/>
                        <a:buChar char="•"/>
                      </a:pPr>
                      <a:r>
                        <a:rPr lang="en-GB" sz="800" dirty="0">
                          <a:effectLst/>
                          <a:latin typeface="+mn-lt"/>
                        </a:rPr>
                        <a:t>Get feedback from beneficiaries and funders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95126989"/>
                  </a:ext>
                </a:extLst>
              </a:tr>
              <a:tr h="538485">
                <a:tc>
                  <a:txBody>
                    <a:bodyPr/>
                    <a:lstStyle/>
                    <a:p>
                      <a:pPr algn="l" fontAlgn="t"/>
                      <a:r>
                        <a:rPr lang="en-GB" sz="800" b="1" dirty="0">
                          <a:solidFill>
                            <a:srgbClr val="0B0C0C"/>
                          </a:solidFill>
                          <a:effectLst/>
                          <a:latin typeface="+mn-lt"/>
                        </a:rPr>
                        <a:t>The Board lacks relevant skills or commitment</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Charity becomes moribund or fails to achieve its purpose</a:t>
                      </a:r>
                    </a:p>
                    <a:p>
                      <a:pPr marL="171450" indent="-171450" fontAlgn="t">
                        <a:buFont typeface="Arial" panose="020B0604020202020204" pitchFamily="34" charset="0"/>
                        <a:buChar char="•"/>
                      </a:pPr>
                      <a:r>
                        <a:rPr lang="en-GB" sz="800" dirty="0">
                          <a:effectLst/>
                          <a:latin typeface="+mn-lt"/>
                        </a:rPr>
                        <a:t>Decisions are made bypassing the board</a:t>
                      </a:r>
                    </a:p>
                    <a:p>
                      <a:pPr marL="171450" indent="-171450" fontAlgn="t">
                        <a:buFont typeface="Arial" panose="020B0604020202020204" pitchFamily="34" charset="0"/>
                        <a:buChar char="•"/>
                      </a:pPr>
                      <a:r>
                        <a:rPr lang="en-GB" sz="800" dirty="0">
                          <a:effectLst/>
                          <a:latin typeface="+mn-lt"/>
                        </a:rPr>
                        <a:t>Resentment or apathy amongst staff</a:t>
                      </a:r>
                    </a:p>
                    <a:p>
                      <a:pPr marL="171450" indent="-171450" fontAlgn="t">
                        <a:buFont typeface="Arial" panose="020B0604020202020204" pitchFamily="34" charset="0"/>
                        <a:buChar char="•"/>
                      </a:pPr>
                      <a:r>
                        <a:rPr lang="en-GB" sz="800" dirty="0">
                          <a:effectLst/>
                          <a:latin typeface="+mn-lt"/>
                        </a:rPr>
                        <a:t>Poor decision making reflected in poor value for money on service delivery</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Review and agree skills required</a:t>
                      </a:r>
                    </a:p>
                    <a:p>
                      <a:pPr marL="171450" indent="-171450" fontAlgn="t">
                        <a:buFont typeface="Arial" panose="020B0604020202020204" pitchFamily="34" charset="0"/>
                        <a:buChar char="•"/>
                      </a:pPr>
                      <a:r>
                        <a:rPr lang="en-GB" sz="800" dirty="0">
                          <a:effectLst/>
                          <a:latin typeface="+mn-lt"/>
                        </a:rPr>
                        <a:t>Draw up competence framework and job descriptions</a:t>
                      </a:r>
                    </a:p>
                    <a:p>
                      <a:pPr marL="171450" indent="-171450" fontAlgn="t">
                        <a:buFont typeface="Arial" panose="020B0604020202020204" pitchFamily="34" charset="0"/>
                        <a:buChar char="•"/>
                      </a:pPr>
                      <a:r>
                        <a:rPr lang="en-GB" sz="800" dirty="0">
                          <a:effectLst/>
                          <a:latin typeface="+mn-lt"/>
                        </a:rPr>
                        <a:t>Implement board member training and induction</a:t>
                      </a:r>
                    </a:p>
                    <a:p>
                      <a:pPr marL="171450" indent="-171450" fontAlgn="t">
                        <a:buFont typeface="Arial" panose="020B0604020202020204" pitchFamily="34" charset="0"/>
                        <a:buChar char="•"/>
                      </a:pPr>
                      <a:r>
                        <a:rPr lang="en-GB" sz="800" dirty="0">
                          <a:effectLst/>
                          <a:latin typeface="+mn-lt"/>
                        </a:rPr>
                        <a:t>Review and agree recruitment processes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243513"/>
                  </a:ext>
                </a:extLst>
              </a:tr>
              <a:tr h="795823">
                <a:tc>
                  <a:txBody>
                    <a:bodyPr/>
                    <a:lstStyle/>
                    <a:p>
                      <a:pPr algn="l" fontAlgn="t"/>
                      <a:r>
                        <a:rPr lang="en-GB" sz="800" b="1" dirty="0">
                          <a:solidFill>
                            <a:srgbClr val="0B0C0C"/>
                          </a:solidFill>
                          <a:effectLst/>
                          <a:latin typeface="+mn-lt"/>
                        </a:rPr>
                        <a:t>The Board dominated by one or two individuals, or by connected individuals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The Board cannot operate effectively as strategic body</a:t>
                      </a:r>
                    </a:p>
                    <a:p>
                      <a:pPr marL="171450" indent="-171450" fontAlgn="t">
                        <a:buFont typeface="Arial" panose="020B0604020202020204" pitchFamily="34" charset="0"/>
                        <a:buChar char="•"/>
                      </a:pPr>
                      <a:r>
                        <a:rPr lang="en-GB" sz="800" dirty="0">
                          <a:effectLst/>
                          <a:latin typeface="+mn-lt"/>
                        </a:rPr>
                        <a:t>Decisions made outside of the board</a:t>
                      </a:r>
                    </a:p>
                    <a:p>
                      <a:pPr marL="171450" indent="-171450" fontAlgn="t">
                        <a:buFont typeface="Arial" panose="020B0604020202020204" pitchFamily="34" charset="0"/>
                        <a:buChar char="•"/>
                      </a:pPr>
                      <a:r>
                        <a:rPr lang="en-GB" sz="800" dirty="0">
                          <a:effectLst/>
                          <a:latin typeface="+mn-lt"/>
                        </a:rPr>
                        <a:t>Conflicts of interest</a:t>
                      </a:r>
                    </a:p>
                    <a:p>
                      <a:pPr marL="171450" indent="-171450" fontAlgn="t">
                        <a:buFont typeface="Arial" panose="020B0604020202020204" pitchFamily="34" charset="0"/>
                        <a:buChar char="•"/>
                      </a:pPr>
                      <a:r>
                        <a:rPr lang="en-GB" sz="800" dirty="0">
                          <a:effectLst/>
                          <a:latin typeface="+mn-lt"/>
                        </a:rPr>
                        <a:t>Pursuit of personal agenda</a:t>
                      </a:r>
                    </a:p>
                    <a:p>
                      <a:pPr marL="171450" indent="-171450" fontAlgn="t">
                        <a:buFont typeface="Arial" panose="020B0604020202020204" pitchFamily="34" charset="0"/>
                        <a:buChar char="•"/>
                      </a:pPr>
                      <a:r>
                        <a:rPr lang="en-GB" sz="800" dirty="0">
                          <a:effectLst/>
                          <a:latin typeface="+mn-lt"/>
                        </a:rPr>
                        <a:t>Culture of secrecy or deference</a:t>
                      </a:r>
                    </a:p>
                    <a:p>
                      <a:pPr marL="171450" indent="-171450" fontAlgn="t">
                        <a:buFont typeface="Arial" panose="020B0604020202020204" pitchFamily="34" charset="0"/>
                        <a:buChar char="•"/>
                      </a:pPr>
                      <a:r>
                        <a:rPr lang="en-GB" sz="800" dirty="0">
                          <a:effectLst/>
                          <a:latin typeface="+mn-lt"/>
                        </a:rPr>
                        <a:t>Arbitrary over-riding of control mechanisms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Consider the structure of the board and its independence</a:t>
                      </a:r>
                    </a:p>
                    <a:p>
                      <a:pPr marL="171450" indent="-171450" fontAlgn="t">
                        <a:buFont typeface="Arial" panose="020B0604020202020204" pitchFamily="34" charset="0"/>
                        <a:buChar char="•"/>
                      </a:pPr>
                      <a:r>
                        <a:rPr lang="en-GB" sz="800" dirty="0">
                          <a:effectLst/>
                          <a:latin typeface="+mn-lt"/>
                        </a:rPr>
                        <a:t>Agree mechanisms to manage potential conflicts of interest</a:t>
                      </a:r>
                    </a:p>
                    <a:p>
                      <a:pPr marL="171450" indent="-171450" fontAlgn="t">
                        <a:buFont typeface="Arial" panose="020B0604020202020204" pitchFamily="34" charset="0"/>
                        <a:buChar char="•"/>
                      </a:pPr>
                      <a:r>
                        <a:rPr lang="en-GB" sz="800" dirty="0">
                          <a:effectLst/>
                          <a:latin typeface="+mn-lt"/>
                        </a:rPr>
                        <a:t>Review and agree recruitment and appointment processes in line with governing document</a:t>
                      </a:r>
                    </a:p>
                    <a:p>
                      <a:pPr marL="171450" indent="-171450" fontAlgn="t">
                        <a:buFont typeface="Arial" panose="020B0604020202020204" pitchFamily="34" charset="0"/>
                        <a:buChar char="•"/>
                      </a:pPr>
                      <a:r>
                        <a:rPr lang="en-GB" sz="800" dirty="0">
                          <a:effectLst/>
                          <a:latin typeface="+mn-lt"/>
                        </a:rPr>
                        <a:t>Agree procedural framework for meetings and recording decisions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142125"/>
                  </a:ext>
                </a:extLst>
              </a:tr>
              <a:tr h="638244">
                <a:tc>
                  <a:txBody>
                    <a:bodyPr/>
                    <a:lstStyle/>
                    <a:p>
                      <a:pPr algn="l" fontAlgn="t"/>
                      <a:r>
                        <a:rPr lang="en-GB" sz="800" b="1" dirty="0">
                          <a:solidFill>
                            <a:srgbClr val="0B0C0C"/>
                          </a:solidFill>
                          <a:effectLst/>
                          <a:latin typeface="+mn-lt"/>
                        </a:rPr>
                        <a:t>Board members are benefiting from charity (e.g. remuneration)</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Poor reputation, morale and ethos</a:t>
                      </a:r>
                    </a:p>
                    <a:p>
                      <a:pPr marL="171450" indent="-171450" fontAlgn="t">
                        <a:buFont typeface="Arial" panose="020B0604020202020204" pitchFamily="34" charset="0"/>
                        <a:buChar char="•"/>
                      </a:pPr>
                      <a:r>
                        <a:rPr lang="en-GB" sz="800" dirty="0">
                          <a:effectLst/>
                          <a:latin typeface="+mn-lt"/>
                        </a:rPr>
                        <a:t>Adverse impact on overall control environment</a:t>
                      </a:r>
                    </a:p>
                    <a:p>
                      <a:pPr marL="171450" indent="-171450" fontAlgn="t">
                        <a:buFont typeface="Arial" panose="020B0604020202020204" pitchFamily="34" charset="0"/>
                        <a:buChar char="•"/>
                      </a:pPr>
                      <a:r>
                        <a:rPr lang="en-GB" sz="800" dirty="0">
                          <a:effectLst/>
                          <a:latin typeface="+mn-lt"/>
                        </a:rPr>
                        <a:t>Conflicts of interest</a:t>
                      </a:r>
                    </a:p>
                    <a:p>
                      <a:pPr marL="171450" indent="-171450" fontAlgn="t">
                        <a:buFont typeface="Arial" panose="020B0604020202020204" pitchFamily="34" charset="0"/>
                        <a:buChar char="•"/>
                      </a:pPr>
                      <a:r>
                        <a:rPr lang="en-GB" sz="800" dirty="0">
                          <a:effectLst/>
                          <a:latin typeface="+mn-lt"/>
                        </a:rPr>
                        <a:t>Possibility of regulatory action</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Ensure legal authority for payment or benefit</a:t>
                      </a:r>
                    </a:p>
                    <a:p>
                      <a:pPr marL="171450" indent="-171450" fontAlgn="t">
                        <a:buFont typeface="Arial" panose="020B0604020202020204" pitchFamily="34" charset="0"/>
                        <a:buChar char="•"/>
                      </a:pPr>
                      <a:r>
                        <a:rPr lang="en-GB" sz="800" dirty="0">
                          <a:effectLst/>
                          <a:latin typeface="+mn-lt"/>
                        </a:rPr>
                        <a:t>Consider alternative staffing arrangements</a:t>
                      </a:r>
                    </a:p>
                    <a:p>
                      <a:pPr marL="171450" indent="-171450" fontAlgn="t">
                        <a:buFont typeface="Arial" panose="020B0604020202020204" pitchFamily="34" charset="0"/>
                        <a:buChar char="•"/>
                      </a:pPr>
                      <a:r>
                        <a:rPr lang="en-GB" sz="800" dirty="0">
                          <a:effectLst/>
                          <a:latin typeface="+mn-lt"/>
                        </a:rPr>
                        <a:t>Implement terms and procedures to authorise/approve expenses and payments</a:t>
                      </a:r>
                    </a:p>
                    <a:p>
                      <a:pPr marL="171450" indent="-171450" fontAlgn="t">
                        <a:buFont typeface="Arial" panose="020B0604020202020204" pitchFamily="34" charset="0"/>
                        <a:buChar char="•"/>
                      </a:pPr>
                      <a:r>
                        <a:rPr lang="en-GB" sz="800" dirty="0">
                          <a:effectLst/>
                          <a:latin typeface="+mn-lt"/>
                        </a:rPr>
                        <a:t>Agree procedures and methods to establish fair remuneration</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8696698"/>
                  </a:ext>
                </a:extLst>
              </a:tr>
              <a:tr h="538485">
                <a:tc>
                  <a:txBody>
                    <a:bodyPr/>
                    <a:lstStyle/>
                    <a:p>
                      <a:pPr algn="l" fontAlgn="t"/>
                      <a:r>
                        <a:rPr lang="en-GB" sz="800" b="1" dirty="0">
                          <a:solidFill>
                            <a:srgbClr val="0B0C0C"/>
                          </a:solidFill>
                          <a:effectLst/>
                          <a:latin typeface="+mn-lt"/>
                        </a:rPr>
                        <a:t>Conflicts of interest</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Charity unable to pursue its own interests and agenda</a:t>
                      </a:r>
                    </a:p>
                    <a:p>
                      <a:pPr marL="171450" indent="-171450" fontAlgn="t">
                        <a:buFont typeface="Arial" panose="020B0604020202020204" pitchFamily="34" charset="0"/>
                        <a:buChar char="•"/>
                      </a:pPr>
                      <a:r>
                        <a:rPr lang="en-GB" sz="800" dirty="0">
                          <a:effectLst/>
                          <a:latin typeface="+mn-lt"/>
                        </a:rPr>
                        <a:t>Decisions may not be based on relevant considerations</a:t>
                      </a:r>
                    </a:p>
                    <a:p>
                      <a:pPr marL="171450" indent="-171450" fontAlgn="t">
                        <a:buFont typeface="Arial" panose="020B0604020202020204" pitchFamily="34" charset="0"/>
                        <a:buChar char="•"/>
                      </a:pPr>
                      <a:r>
                        <a:rPr lang="en-GB" sz="800" dirty="0">
                          <a:effectLst/>
                          <a:latin typeface="+mn-lt"/>
                        </a:rPr>
                        <a:t>Impact on reputation</a:t>
                      </a:r>
                    </a:p>
                    <a:p>
                      <a:pPr marL="171450" indent="-171450" fontAlgn="t">
                        <a:buFont typeface="Arial" panose="020B0604020202020204" pitchFamily="34" charset="0"/>
                        <a:buChar char="•"/>
                      </a:pPr>
                      <a:r>
                        <a:rPr lang="en-GB" sz="800" dirty="0">
                          <a:effectLst/>
                          <a:latin typeface="+mn-lt"/>
                        </a:rPr>
                        <a:t>Private benefit</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Agree protocol for disclosure of potential conflicts of interest</a:t>
                      </a:r>
                    </a:p>
                    <a:p>
                      <a:pPr marL="171450" indent="-171450" fontAlgn="t">
                        <a:buFont typeface="Arial" panose="020B0604020202020204" pitchFamily="34" charset="0"/>
                        <a:buChar char="•"/>
                      </a:pPr>
                      <a:r>
                        <a:rPr lang="en-GB" sz="800" dirty="0">
                          <a:effectLst/>
                          <a:latin typeface="+mn-lt"/>
                        </a:rPr>
                        <a:t>Put in place procedures for standing down on certain decisions</a:t>
                      </a:r>
                    </a:p>
                    <a:p>
                      <a:pPr marL="171450" indent="-171450" fontAlgn="t">
                        <a:buFont typeface="Arial" panose="020B0604020202020204" pitchFamily="34" charset="0"/>
                        <a:buChar char="•"/>
                      </a:pPr>
                      <a:r>
                        <a:rPr lang="en-GB" sz="800" dirty="0">
                          <a:effectLst/>
                          <a:latin typeface="+mn-lt"/>
                        </a:rPr>
                        <a:t>Review recruitment and selection processes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25936103"/>
                  </a:ext>
                </a:extLst>
              </a:tr>
              <a:tr h="538485">
                <a:tc>
                  <a:txBody>
                    <a:bodyPr/>
                    <a:lstStyle/>
                    <a:p>
                      <a:pPr algn="l" fontAlgn="t"/>
                      <a:r>
                        <a:rPr lang="en-GB" sz="800" b="1" dirty="0">
                          <a:solidFill>
                            <a:srgbClr val="0B0C0C"/>
                          </a:solidFill>
                          <a:effectLst/>
                          <a:latin typeface="+mn-lt"/>
                        </a:rPr>
                        <a:t>Ineffective organisational structure</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Lack of information flow and poor decision making procedures</a:t>
                      </a:r>
                    </a:p>
                    <a:p>
                      <a:pPr marL="171450" indent="-171450" fontAlgn="t">
                        <a:buFont typeface="Arial" panose="020B0604020202020204" pitchFamily="34" charset="0"/>
                        <a:buChar char="•"/>
                      </a:pPr>
                      <a:r>
                        <a:rPr lang="en-GB" sz="800" dirty="0">
                          <a:effectLst/>
                          <a:latin typeface="+mn-lt"/>
                        </a:rPr>
                        <a:t>Remoteness from operational activities</a:t>
                      </a:r>
                    </a:p>
                    <a:p>
                      <a:pPr marL="171450" indent="-171450" fontAlgn="t">
                        <a:buFont typeface="Arial" panose="020B0604020202020204" pitchFamily="34" charset="0"/>
                        <a:buChar char="•"/>
                      </a:pPr>
                      <a:r>
                        <a:rPr lang="en-GB" sz="800" dirty="0">
                          <a:effectLst/>
                          <a:latin typeface="+mn-lt"/>
                        </a:rPr>
                        <a:t>Uncertainty as to roles and duties</a:t>
                      </a:r>
                    </a:p>
                    <a:p>
                      <a:pPr marL="171450" indent="-171450" fontAlgn="t">
                        <a:buFont typeface="Arial" panose="020B0604020202020204" pitchFamily="34" charset="0"/>
                        <a:buChar char="•"/>
                      </a:pPr>
                      <a:r>
                        <a:rPr lang="en-GB" sz="800" dirty="0">
                          <a:effectLst/>
                          <a:latin typeface="+mn-lt"/>
                        </a:rPr>
                        <a:t>Decisions made at inappropriate level or excessive bureaucracy</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Use organisation chart to create a clear understanding of roles and duties</a:t>
                      </a:r>
                    </a:p>
                    <a:p>
                      <a:pPr marL="171450" indent="-171450" fontAlgn="t">
                        <a:buFont typeface="Arial" panose="020B0604020202020204" pitchFamily="34" charset="0"/>
                        <a:buChar char="•"/>
                      </a:pPr>
                      <a:r>
                        <a:rPr lang="en-GB" sz="800" dirty="0">
                          <a:effectLst/>
                          <a:latin typeface="+mn-lt"/>
                        </a:rPr>
                        <a:t>Delegation and monitoring should be consistent with good practice and constitutional or legal requirements</a:t>
                      </a:r>
                    </a:p>
                    <a:p>
                      <a:pPr marL="171450" indent="-171450" fontAlgn="t">
                        <a:buFont typeface="Arial" panose="020B0604020202020204" pitchFamily="34" charset="0"/>
                        <a:buChar char="•"/>
                      </a:pPr>
                      <a:r>
                        <a:rPr lang="en-GB" sz="800" dirty="0">
                          <a:effectLst/>
                          <a:latin typeface="+mn-lt"/>
                        </a:rPr>
                        <a:t>Review structure and the need for constitutional change</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24980942"/>
                  </a:ext>
                </a:extLst>
              </a:tr>
              <a:tr h="667154">
                <a:tc>
                  <a:txBody>
                    <a:bodyPr/>
                    <a:lstStyle/>
                    <a:p>
                      <a:pPr algn="l" fontAlgn="t"/>
                      <a:r>
                        <a:rPr lang="en-GB" sz="800" b="1" dirty="0">
                          <a:solidFill>
                            <a:srgbClr val="0B0C0C"/>
                          </a:solidFill>
                          <a:effectLst/>
                          <a:latin typeface="+mn-lt"/>
                        </a:rPr>
                        <a:t>Loss of key staff</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Experience or skills lost</a:t>
                      </a:r>
                    </a:p>
                    <a:p>
                      <a:pPr marL="171450" indent="-171450" fontAlgn="t">
                        <a:buFont typeface="Arial" panose="020B0604020202020204" pitchFamily="34" charset="0"/>
                        <a:buChar char="•"/>
                      </a:pPr>
                      <a:r>
                        <a:rPr lang="en-GB" sz="800" dirty="0">
                          <a:effectLst/>
                          <a:latin typeface="+mn-lt"/>
                        </a:rPr>
                        <a:t>Operational impact on key projects and priorities</a:t>
                      </a:r>
                    </a:p>
                    <a:p>
                      <a:pPr marL="171450" indent="-171450" fontAlgn="t">
                        <a:buFont typeface="Arial" panose="020B0604020202020204" pitchFamily="34" charset="0"/>
                        <a:buChar char="•"/>
                      </a:pPr>
                      <a:r>
                        <a:rPr lang="en-GB" sz="800" dirty="0">
                          <a:effectLst/>
                          <a:latin typeface="+mn-lt"/>
                        </a:rPr>
                        <a:t>Loss of contact base and corporate knowledge</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Succession planning</a:t>
                      </a:r>
                    </a:p>
                    <a:p>
                      <a:pPr marL="171450" indent="-171450" fontAlgn="t">
                        <a:buFont typeface="Arial" panose="020B0604020202020204" pitchFamily="34" charset="0"/>
                        <a:buChar char="•"/>
                      </a:pPr>
                      <a:r>
                        <a:rPr lang="en-GB" sz="800" dirty="0">
                          <a:effectLst/>
                          <a:latin typeface="+mn-lt"/>
                        </a:rPr>
                        <a:t>Document systems, plans and projects</a:t>
                      </a:r>
                    </a:p>
                    <a:p>
                      <a:pPr marL="171450" indent="-171450" fontAlgn="t">
                        <a:buFont typeface="Arial" panose="020B0604020202020204" pitchFamily="34" charset="0"/>
                        <a:buChar char="•"/>
                      </a:pPr>
                      <a:r>
                        <a:rPr lang="en-GB" sz="800" dirty="0">
                          <a:effectLst/>
                          <a:latin typeface="+mn-lt"/>
                        </a:rPr>
                        <a:t>Implement training programmes</a:t>
                      </a:r>
                    </a:p>
                    <a:p>
                      <a:pPr marL="171450" indent="-171450" fontAlgn="t">
                        <a:buFont typeface="Arial" panose="020B0604020202020204" pitchFamily="34" charset="0"/>
                        <a:buChar char="•"/>
                      </a:pPr>
                      <a:r>
                        <a:rPr lang="en-GB" sz="800" dirty="0">
                          <a:effectLst/>
                          <a:latin typeface="+mn-lt"/>
                        </a:rPr>
                        <a:t>Agree notice periods and handovers</a:t>
                      </a:r>
                    </a:p>
                    <a:p>
                      <a:pPr marL="171450" indent="-171450" fontAlgn="t">
                        <a:buFont typeface="Arial" panose="020B0604020202020204" pitchFamily="34" charset="0"/>
                        <a:buChar char="•"/>
                      </a:pPr>
                      <a:r>
                        <a:rPr lang="en-GB" sz="800" dirty="0">
                          <a:effectLst/>
                          <a:latin typeface="+mn-lt"/>
                        </a:rPr>
                        <a:t>Review and agree recruitment processes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70471605"/>
                  </a:ext>
                </a:extLst>
              </a:tr>
              <a:tr h="667154">
                <a:tc>
                  <a:txBody>
                    <a:bodyPr/>
                    <a:lstStyle/>
                    <a:p>
                      <a:pPr algn="l" fontAlgn="t"/>
                      <a:r>
                        <a:rPr lang="en-GB" sz="800" b="1" dirty="0">
                          <a:solidFill>
                            <a:srgbClr val="0B0C0C"/>
                          </a:solidFill>
                          <a:effectLst/>
                          <a:latin typeface="+mn-lt"/>
                        </a:rPr>
                        <a:t>Reporting to board members (accuracy, timeliness and relevance) is inadequate</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Inadequate information resulting in poor quality decision making</a:t>
                      </a:r>
                    </a:p>
                    <a:p>
                      <a:pPr marL="171450" indent="-171450" fontAlgn="t">
                        <a:buFont typeface="Arial" panose="020B0604020202020204" pitchFamily="34" charset="0"/>
                        <a:buChar char="•"/>
                      </a:pPr>
                      <a:r>
                        <a:rPr lang="en-GB" sz="800" dirty="0">
                          <a:effectLst/>
                          <a:latin typeface="+mn-lt"/>
                        </a:rPr>
                        <a:t>Failure of  board members to fulfil their control functions</a:t>
                      </a:r>
                    </a:p>
                    <a:p>
                      <a:pPr marL="171450" indent="-171450" fontAlgn="t">
                        <a:buFont typeface="Arial" panose="020B0604020202020204" pitchFamily="34" charset="0"/>
                        <a:buChar char="•"/>
                      </a:pPr>
                      <a:r>
                        <a:rPr lang="en-GB" sz="800" dirty="0">
                          <a:effectLst/>
                          <a:latin typeface="+mn-lt"/>
                        </a:rPr>
                        <a:t>The board becomes remote and ill informed</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800" dirty="0">
                          <a:effectLst/>
                          <a:latin typeface="+mn-lt"/>
                        </a:rPr>
                        <a:t>Put in place proper strategic planning, objective setting and budgeting processes</a:t>
                      </a:r>
                    </a:p>
                    <a:p>
                      <a:pPr marL="171450" indent="-171450" fontAlgn="t">
                        <a:buFont typeface="Arial" panose="020B0604020202020204" pitchFamily="34" charset="0"/>
                        <a:buChar char="•"/>
                      </a:pPr>
                      <a:r>
                        <a:rPr lang="en-GB" sz="800" dirty="0">
                          <a:effectLst/>
                          <a:latin typeface="+mn-lt"/>
                        </a:rPr>
                        <a:t>Timely and accurate project reporting</a:t>
                      </a:r>
                    </a:p>
                    <a:p>
                      <a:pPr marL="171450" indent="-171450" fontAlgn="t">
                        <a:buFont typeface="Arial" panose="020B0604020202020204" pitchFamily="34" charset="0"/>
                        <a:buChar char="•"/>
                      </a:pPr>
                      <a:r>
                        <a:rPr lang="en-GB" sz="800" dirty="0">
                          <a:effectLst/>
                          <a:latin typeface="+mn-lt"/>
                        </a:rPr>
                        <a:t>Timely and accurate financial reporting</a:t>
                      </a:r>
                    </a:p>
                    <a:p>
                      <a:pPr marL="171450" indent="-171450" fontAlgn="t">
                        <a:buFont typeface="Arial" panose="020B0604020202020204" pitchFamily="34" charset="0"/>
                        <a:buChar char="•"/>
                      </a:pPr>
                      <a:r>
                        <a:rPr lang="en-GB" sz="800" dirty="0">
                          <a:effectLst/>
                          <a:latin typeface="+mn-lt"/>
                        </a:rPr>
                        <a:t>Assess and review projects and authorisation procedures</a:t>
                      </a:r>
                    </a:p>
                    <a:p>
                      <a:pPr marL="171450" indent="-171450" fontAlgn="t">
                        <a:buFont typeface="Arial" panose="020B0604020202020204" pitchFamily="34" charset="0"/>
                        <a:buChar char="•"/>
                      </a:pPr>
                      <a:r>
                        <a:rPr lang="en-GB" sz="800" dirty="0">
                          <a:effectLst/>
                          <a:latin typeface="+mn-lt"/>
                        </a:rPr>
                        <a:t>Have regular contact between board members and senior staff and managers</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3850096"/>
                  </a:ext>
                </a:extLst>
              </a:tr>
            </a:tbl>
          </a:graphicData>
        </a:graphic>
      </p:graphicFrame>
      <p:pic>
        <p:nvPicPr>
          <p:cNvPr id="5" name="Picture 4" descr="Logo, company name&#10;&#10;Description automatically generated">
            <a:extLst>
              <a:ext uri="{FF2B5EF4-FFF2-40B4-BE49-F238E27FC236}">
                <a16:creationId xmlns:a16="http://schemas.microsoft.com/office/drawing/2014/main" id="{AF96E5E9-0FC1-B04A-9824-1D27D4530D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2606" y="6173569"/>
            <a:ext cx="669393" cy="669393"/>
          </a:xfrm>
          <a:prstGeom prst="rect">
            <a:avLst/>
          </a:prstGeom>
        </p:spPr>
      </p:pic>
    </p:spTree>
    <p:extLst>
      <p:ext uri="{BB962C8B-B14F-4D97-AF65-F5344CB8AC3E}">
        <p14:creationId xmlns:p14="http://schemas.microsoft.com/office/powerpoint/2010/main" val="316179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40A4-8067-2A49-9EDF-411E98AA216C}"/>
              </a:ext>
            </a:extLst>
          </p:cNvPr>
          <p:cNvSpPr>
            <a:spLocks noGrp="1"/>
          </p:cNvSpPr>
          <p:nvPr>
            <p:ph type="title"/>
          </p:nvPr>
        </p:nvSpPr>
        <p:spPr>
          <a:xfrm>
            <a:off x="838200" y="365126"/>
            <a:ext cx="10515600" cy="507232"/>
          </a:xfrm>
        </p:spPr>
        <p:txBody>
          <a:bodyPr>
            <a:normAutofit fontScale="90000"/>
          </a:bodyPr>
          <a:lstStyle/>
          <a:p>
            <a:r>
              <a:rPr lang="en-US" b="1" dirty="0"/>
              <a:t>Operational Risks</a:t>
            </a:r>
          </a:p>
        </p:txBody>
      </p:sp>
      <p:graphicFrame>
        <p:nvGraphicFramePr>
          <p:cNvPr id="4" name="Content Placeholder 3">
            <a:extLst>
              <a:ext uri="{FF2B5EF4-FFF2-40B4-BE49-F238E27FC236}">
                <a16:creationId xmlns:a16="http://schemas.microsoft.com/office/drawing/2014/main" id="{A164D887-E763-3C4D-8B76-3788D995202F}"/>
              </a:ext>
            </a:extLst>
          </p:cNvPr>
          <p:cNvGraphicFramePr>
            <a:graphicFrameLocks noGrp="1"/>
          </p:cNvGraphicFramePr>
          <p:nvPr>
            <p:ph idx="1"/>
            <p:extLst>
              <p:ext uri="{D42A27DB-BD31-4B8C-83A1-F6EECF244321}">
                <p14:modId xmlns:p14="http://schemas.microsoft.com/office/powerpoint/2010/main" val="425457990"/>
              </p:ext>
            </p:extLst>
          </p:nvPr>
        </p:nvGraphicFramePr>
        <p:xfrm>
          <a:off x="838200" y="1354347"/>
          <a:ext cx="9677400" cy="5353392"/>
        </p:xfrm>
        <a:graphic>
          <a:graphicData uri="http://schemas.openxmlformats.org/drawingml/2006/table">
            <a:tbl>
              <a:tblPr/>
              <a:tblGrid>
                <a:gridCol w="1571985">
                  <a:extLst>
                    <a:ext uri="{9D8B030D-6E8A-4147-A177-3AD203B41FA5}">
                      <a16:colId xmlns:a16="http://schemas.microsoft.com/office/drawing/2014/main" val="1138158147"/>
                    </a:ext>
                  </a:extLst>
                </a:gridCol>
                <a:gridCol w="2670773">
                  <a:extLst>
                    <a:ext uri="{9D8B030D-6E8A-4147-A177-3AD203B41FA5}">
                      <a16:colId xmlns:a16="http://schemas.microsoft.com/office/drawing/2014/main" val="3702172815"/>
                    </a:ext>
                  </a:extLst>
                </a:gridCol>
                <a:gridCol w="5434642">
                  <a:extLst>
                    <a:ext uri="{9D8B030D-6E8A-4147-A177-3AD203B41FA5}">
                      <a16:colId xmlns:a16="http://schemas.microsoft.com/office/drawing/2014/main" val="2477709139"/>
                    </a:ext>
                  </a:extLst>
                </a:gridCol>
              </a:tblGrid>
              <a:tr h="603153">
                <a:tc>
                  <a:txBody>
                    <a:bodyPr/>
                    <a:lstStyle/>
                    <a:p>
                      <a:pPr algn="l" fontAlgn="t"/>
                      <a:r>
                        <a:rPr lang="en-GB" sz="800" b="1" dirty="0">
                          <a:solidFill>
                            <a:srgbClr val="0B0C0C"/>
                          </a:solidFill>
                          <a:effectLst/>
                          <a:latin typeface="+mn-lt"/>
                        </a:rPr>
                        <a:t>Contract risk</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Onerous terms and conditions</a:t>
                      </a:r>
                      <a:br>
                        <a:rPr lang="en-GB" sz="800" dirty="0">
                          <a:effectLst/>
                          <a:latin typeface="+mn-lt"/>
                        </a:rPr>
                      </a:br>
                      <a:r>
                        <a:rPr lang="en-GB" sz="800" dirty="0">
                          <a:effectLst/>
                          <a:latin typeface="+mn-lt"/>
                        </a:rPr>
                        <a:t>• Liabilities for non performance</a:t>
                      </a:r>
                      <a:br>
                        <a:rPr lang="en-GB" sz="800" dirty="0">
                          <a:effectLst/>
                          <a:latin typeface="+mn-lt"/>
                        </a:rPr>
                      </a:br>
                      <a:r>
                        <a:rPr lang="en-GB" sz="800" dirty="0">
                          <a:effectLst/>
                          <a:latin typeface="+mn-lt"/>
                        </a:rPr>
                        <a:t>• Non-compliance with charity’s objects</a:t>
                      </a:r>
                      <a:br>
                        <a:rPr lang="en-GB" sz="800" dirty="0">
                          <a:effectLst/>
                          <a:latin typeface="+mn-lt"/>
                        </a:rPr>
                      </a:br>
                      <a:r>
                        <a:rPr lang="en-GB" sz="800" dirty="0">
                          <a:effectLst/>
                          <a:latin typeface="+mn-lt"/>
                        </a:rPr>
                        <a:t>• Unplanned subsidy of public provision</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Create cost/project appraisal procedures</a:t>
                      </a:r>
                      <a:br>
                        <a:rPr lang="en-GB" sz="800" dirty="0">
                          <a:effectLst/>
                          <a:latin typeface="+mn-lt"/>
                        </a:rPr>
                      </a:br>
                      <a:r>
                        <a:rPr lang="en-GB" sz="800" dirty="0">
                          <a:effectLst/>
                          <a:latin typeface="+mn-lt"/>
                        </a:rPr>
                        <a:t>• Agree authorisation procedures</a:t>
                      </a:r>
                      <a:br>
                        <a:rPr lang="en-GB" sz="800" dirty="0">
                          <a:effectLst/>
                          <a:latin typeface="+mn-lt"/>
                        </a:rPr>
                      </a:br>
                      <a:r>
                        <a:rPr lang="en-GB" sz="800" dirty="0">
                          <a:effectLst/>
                          <a:latin typeface="+mn-lt"/>
                        </a:rPr>
                        <a:t>• Get professional advice on terms and conditions</a:t>
                      </a:r>
                      <a:br>
                        <a:rPr lang="en-GB" sz="800" dirty="0">
                          <a:effectLst/>
                          <a:latin typeface="+mn-lt"/>
                        </a:rPr>
                      </a:br>
                      <a:r>
                        <a:rPr lang="en-GB" sz="800" dirty="0">
                          <a:effectLst/>
                          <a:latin typeface="+mn-lt"/>
                        </a:rPr>
                        <a:t>• Put in place performance monitoring arrangements</a:t>
                      </a:r>
                      <a:br>
                        <a:rPr lang="en-GB" sz="800" dirty="0">
                          <a:effectLst/>
                          <a:latin typeface="+mn-lt"/>
                        </a:rPr>
                      </a:br>
                      <a:r>
                        <a:rPr lang="en-GB" sz="800" dirty="0">
                          <a:effectLst/>
                          <a:latin typeface="+mn-lt"/>
                        </a:rPr>
                        <a:t>• Consider insurable risks cover</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85967074"/>
                  </a:ext>
                </a:extLst>
              </a:tr>
              <a:tr h="607276">
                <a:tc>
                  <a:txBody>
                    <a:bodyPr/>
                    <a:lstStyle/>
                    <a:p>
                      <a:pPr algn="l" fontAlgn="t"/>
                      <a:r>
                        <a:rPr lang="en-GB" sz="800" b="1" dirty="0">
                          <a:solidFill>
                            <a:srgbClr val="0B0C0C"/>
                          </a:solidFill>
                          <a:effectLst/>
                          <a:latin typeface="+mn-lt"/>
                        </a:rPr>
                        <a:t>Competition from similar organisations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Loss of contract income</a:t>
                      </a:r>
                      <a:br>
                        <a:rPr lang="en-GB" sz="800" dirty="0">
                          <a:effectLst/>
                          <a:latin typeface="+mn-lt"/>
                        </a:rPr>
                      </a:br>
                      <a:r>
                        <a:rPr lang="en-GB" sz="800" dirty="0">
                          <a:effectLst/>
                          <a:latin typeface="+mn-lt"/>
                        </a:rPr>
                        <a:t>• Reduced fund-raising potential</a:t>
                      </a:r>
                      <a:br>
                        <a:rPr lang="en-GB" sz="800" dirty="0">
                          <a:effectLst/>
                          <a:latin typeface="+mn-lt"/>
                        </a:rPr>
                      </a:br>
                      <a:r>
                        <a:rPr lang="en-GB" sz="800" dirty="0">
                          <a:effectLst/>
                          <a:latin typeface="+mn-lt"/>
                        </a:rPr>
                        <a:t>• Reduced public profile</a:t>
                      </a:r>
                      <a:br>
                        <a:rPr lang="en-GB" sz="800" dirty="0">
                          <a:effectLst/>
                          <a:latin typeface="+mn-lt"/>
                        </a:rPr>
                      </a:br>
                      <a:r>
                        <a:rPr lang="en-GB" sz="800" dirty="0">
                          <a:effectLst/>
                          <a:latin typeface="+mn-lt"/>
                        </a:rPr>
                        <a:t>• Profitability of trading activities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Monitor and assess performance and quality of service</a:t>
                      </a:r>
                      <a:br>
                        <a:rPr lang="en-GB" sz="800" dirty="0">
                          <a:effectLst/>
                          <a:latin typeface="+mn-lt"/>
                        </a:rPr>
                      </a:br>
                      <a:r>
                        <a:rPr lang="en-GB" sz="800" dirty="0">
                          <a:effectLst/>
                          <a:latin typeface="+mn-lt"/>
                        </a:rPr>
                        <a:t>• Review market and methods of service delivery</a:t>
                      </a:r>
                      <a:br>
                        <a:rPr lang="en-GB" sz="800" dirty="0">
                          <a:effectLst/>
                          <a:latin typeface="+mn-lt"/>
                        </a:rPr>
                      </a:br>
                      <a:r>
                        <a:rPr lang="en-GB" sz="800" dirty="0">
                          <a:effectLst/>
                          <a:latin typeface="+mn-lt"/>
                        </a:rPr>
                        <a:t>• Agree fund-raising strategy</a:t>
                      </a:r>
                      <a:br>
                        <a:rPr lang="en-GB" sz="800" dirty="0">
                          <a:effectLst/>
                          <a:latin typeface="+mn-lt"/>
                        </a:rPr>
                      </a:br>
                      <a:r>
                        <a:rPr lang="en-GB" sz="800" dirty="0">
                          <a:effectLst/>
                          <a:latin typeface="+mn-lt"/>
                        </a:rPr>
                        <a:t>• Ensure regular contact with funders</a:t>
                      </a:r>
                      <a:br>
                        <a:rPr lang="en-GB" sz="800" dirty="0">
                          <a:effectLst/>
                          <a:latin typeface="+mn-lt"/>
                        </a:rPr>
                      </a:br>
                      <a:r>
                        <a:rPr lang="en-GB" sz="800" dirty="0">
                          <a:effectLst/>
                          <a:latin typeface="+mn-lt"/>
                        </a:rPr>
                        <a:t>• Monitor public awareness and profile of charity</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59955015"/>
                  </a:ext>
                </a:extLst>
              </a:tr>
              <a:tr h="726032">
                <a:tc>
                  <a:txBody>
                    <a:bodyPr/>
                    <a:lstStyle/>
                    <a:p>
                      <a:pPr algn="l" fontAlgn="t"/>
                      <a:r>
                        <a:rPr lang="en-GB" sz="800" b="1" dirty="0">
                          <a:solidFill>
                            <a:srgbClr val="0B0C0C"/>
                          </a:solidFill>
                          <a:effectLst/>
                          <a:latin typeface="+mn-lt"/>
                        </a:rPr>
                        <a:t>Suppliers, dependency, bargaining power</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Dependency on key supplier</a:t>
                      </a:r>
                      <a:br>
                        <a:rPr lang="en-GB" sz="800" dirty="0">
                          <a:effectLst/>
                          <a:latin typeface="+mn-lt"/>
                        </a:rPr>
                      </a:br>
                      <a:r>
                        <a:rPr lang="en-GB" sz="800" dirty="0">
                          <a:effectLst/>
                          <a:latin typeface="+mn-lt"/>
                        </a:rPr>
                        <a:t>• Lack of supplier to meet key operational objectives</a:t>
                      </a:r>
                      <a:br>
                        <a:rPr lang="en-GB" sz="800" dirty="0">
                          <a:effectLst/>
                          <a:latin typeface="+mn-lt"/>
                        </a:rPr>
                      </a:br>
                      <a:r>
                        <a:rPr lang="en-GB" sz="800" dirty="0">
                          <a:effectLst/>
                          <a:latin typeface="+mn-lt"/>
                        </a:rPr>
                        <a:t>• Non-competitive pricing/quotes</a:t>
                      </a:r>
                      <a:br>
                        <a:rPr lang="en-GB" sz="800" dirty="0">
                          <a:effectLst/>
                          <a:latin typeface="+mn-lt"/>
                        </a:rPr>
                      </a:br>
                      <a:r>
                        <a:rPr lang="en-GB" sz="800" dirty="0">
                          <a:effectLst/>
                          <a:latin typeface="+mn-lt"/>
                        </a:rPr>
                        <a:t>• Insufficient buying power</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Use competitive tendering for larger contracts</a:t>
                      </a:r>
                      <a:br>
                        <a:rPr lang="en-GB" sz="800" dirty="0">
                          <a:effectLst/>
                          <a:latin typeface="+mn-lt"/>
                        </a:rPr>
                      </a:br>
                      <a:r>
                        <a:rPr lang="en-GB" sz="800" dirty="0">
                          <a:effectLst/>
                          <a:latin typeface="+mn-lt"/>
                        </a:rPr>
                        <a:t>• Put in place procedures for obtaining quotations</a:t>
                      </a:r>
                      <a:br>
                        <a:rPr lang="en-GB" sz="800" dirty="0">
                          <a:effectLst/>
                          <a:latin typeface="+mn-lt"/>
                        </a:rPr>
                      </a:br>
                      <a:r>
                        <a:rPr lang="en-GB" sz="800" dirty="0">
                          <a:effectLst/>
                          <a:latin typeface="+mn-lt"/>
                        </a:rPr>
                        <a:t>• Authorised suppliers listing</a:t>
                      </a:r>
                      <a:br>
                        <a:rPr lang="en-GB" sz="800" dirty="0">
                          <a:effectLst/>
                          <a:latin typeface="+mn-lt"/>
                        </a:rPr>
                      </a:br>
                      <a:r>
                        <a:rPr lang="en-GB" sz="800" dirty="0">
                          <a:effectLst/>
                          <a:latin typeface="+mn-lt"/>
                        </a:rPr>
                        <a:t>• Monitor quality/timeliness of provision</a:t>
                      </a:r>
                      <a:br>
                        <a:rPr lang="en-GB" sz="800" dirty="0">
                          <a:effectLst/>
                          <a:latin typeface="+mn-lt"/>
                        </a:rPr>
                      </a:br>
                      <a:r>
                        <a:rPr lang="en-GB" sz="800" dirty="0">
                          <a:effectLst/>
                          <a:latin typeface="+mn-lt"/>
                        </a:rPr>
                        <a:t>• Use service level agreements</a:t>
                      </a:r>
                      <a:br>
                        <a:rPr lang="en-GB" sz="800" dirty="0">
                          <a:effectLst/>
                          <a:latin typeface="+mn-lt"/>
                        </a:rPr>
                      </a:br>
                      <a:r>
                        <a:rPr lang="en-GB" sz="800" dirty="0">
                          <a:effectLst/>
                          <a:latin typeface="+mn-lt"/>
                        </a:rPr>
                        <a:t>• Consider use of buying consortia</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67842773"/>
                  </a:ext>
                </a:extLst>
              </a:tr>
              <a:tr h="963545">
                <a:tc>
                  <a:txBody>
                    <a:bodyPr/>
                    <a:lstStyle/>
                    <a:p>
                      <a:pPr algn="l" fontAlgn="t"/>
                      <a:r>
                        <a:rPr lang="en-GB" sz="800" b="1">
                          <a:solidFill>
                            <a:srgbClr val="0B0C0C"/>
                          </a:solidFill>
                          <a:effectLst/>
                          <a:latin typeface="+mn-lt"/>
                        </a:rPr>
                        <a:t>Employment issues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Employment disputes</a:t>
                      </a:r>
                      <a:br>
                        <a:rPr lang="en-GB" sz="800" dirty="0">
                          <a:effectLst/>
                          <a:latin typeface="+mn-lt"/>
                        </a:rPr>
                      </a:br>
                      <a:r>
                        <a:rPr lang="en-GB" sz="800" dirty="0">
                          <a:effectLst/>
                          <a:latin typeface="+mn-lt"/>
                        </a:rPr>
                        <a:t>• Health and safety issues</a:t>
                      </a:r>
                      <a:br>
                        <a:rPr lang="en-GB" sz="800" dirty="0">
                          <a:effectLst/>
                          <a:latin typeface="+mn-lt"/>
                        </a:rPr>
                      </a:br>
                      <a:r>
                        <a:rPr lang="en-GB" sz="800" dirty="0">
                          <a:effectLst/>
                          <a:latin typeface="+mn-lt"/>
                        </a:rPr>
                        <a:t>• Claims for injury, stress, harassment, unfair dismissal</a:t>
                      </a:r>
                      <a:br>
                        <a:rPr lang="en-GB" sz="800" dirty="0">
                          <a:effectLst/>
                          <a:latin typeface="+mn-lt"/>
                        </a:rPr>
                      </a:br>
                      <a:r>
                        <a:rPr lang="en-GB" sz="800" dirty="0">
                          <a:effectLst/>
                          <a:latin typeface="+mn-lt"/>
                        </a:rPr>
                        <a:t>• Equal opportunity and diversity issues</a:t>
                      </a:r>
                      <a:br>
                        <a:rPr lang="en-GB" sz="800" dirty="0">
                          <a:effectLst/>
                          <a:latin typeface="+mn-lt"/>
                        </a:rPr>
                      </a:br>
                      <a:r>
                        <a:rPr lang="en-GB" sz="800" dirty="0">
                          <a:effectLst/>
                          <a:latin typeface="+mn-lt"/>
                        </a:rPr>
                        <a:t>• Adequacy of staff training</a:t>
                      </a:r>
                      <a:br>
                        <a:rPr lang="en-GB" sz="800" dirty="0">
                          <a:effectLst/>
                          <a:latin typeface="+mn-lt"/>
                        </a:rPr>
                      </a:br>
                      <a:r>
                        <a:rPr lang="en-GB" sz="800" dirty="0">
                          <a:effectLst/>
                          <a:latin typeface="+mn-lt"/>
                        </a:rPr>
                        <a:t>• Child protection issues</a:t>
                      </a:r>
                      <a:br>
                        <a:rPr lang="en-GB" sz="800" dirty="0">
                          <a:effectLst/>
                          <a:latin typeface="+mn-lt"/>
                        </a:rPr>
                      </a:br>
                      <a:r>
                        <a:rPr lang="en-GB" sz="800" dirty="0">
                          <a:effectLst/>
                          <a:latin typeface="+mn-lt"/>
                        </a:rPr>
                        <a:t>• Low morale</a:t>
                      </a:r>
                      <a:br>
                        <a:rPr lang="en-GB" sz="800" dirty="0">
                          <a:effectLst/>
                          <a:latin typeface="+mn-lt"/>
                        </a:rPr>
                      </a:br>
                      <a:r>
                        <a:rPr lang="en-GB" sz="800" dirty="0">
                          <a:effectLst/>
                          <a:latin typeface="+mn-lt"/>
                        </a:rPr>
                        <a:t>• Abuse of vulnerable beneficiaries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Review recruitment processes</a:t>
                      </a:r>
                      <a:br>
                        <a:rPr lang="en-GB" sz="800" dirty="0">
                          <a:effectLst/>
                          <a:latin typeface="+mn-lt"/>
                        </a:rPr>
                      </a:br>
                      <a:r>
                        <a:rPr lang="en-GB" sz="800" dirty="0">
                          <a:effectLst/>
                          <a:latin typeface="+mn-lt"/>
                        </a:rPr>
                        <a:t>• Agree reference and qualification checking procedures, job descriptions, contracts of employment, appraisals and feedback procedures</a:t>
                      </a:r>
                      <a:br>
                        <a:rPr lang="en-GB" sz="800" dirty="0">
                          <a:effectLst/>
                          <a:latin typeface="+mn-lt"/>
                        </a:rPr>
                      </a:br>
                      <a:r>
                        <a:rPr lang="en-GB" sz="800" dirty="0">
                          <a:effectLst/>
                          <a:latin typeface="+mn-lt"/>
                        </a:rPr>
                        <a:t>• Implement job training and development</a:t>
                      </a:r>
                      <a:br>
                        <a:rPr lang="en-GB" sz="800" dirty="0">
                          <a:effectLst/>
                          <a:latin typeface="+mn-lt"/>
                        </a:rPr>
                      </a:br>
                      <a:r>
                        <a:rPr lang="en-GB" sz="800" dirty="0">
                          <a:effectLst/>
                          <a:latin typeface="+mn-lt"/>
                        </a:rPr>
                        <a:t>• Implement health and safety training and monitoring</a:t>
                      </a:r>
                      <a:br>
                        <a:rPr lang="en-GB" sz="800" dirty="0">
                          <a:effectLst/>
                          <a:latin typeface="+mn-lt"/>
                        </a:rPr>
                      </a:br>
                      <a:r>
                        <a:rPr lang="en-GB" sz="800" dirty="0">
                          <a:effectLst/>
                          <a:latin typeface="+mn-lt"/>
                        </a:rPr>
                        <a:t>• Be aware of employment law requirements</a:t>
                      </a:r>
                      <a:br>
                        <a:rPr lang="en-GB" sz="800" dirty="0">
                          <a:effectLst/>
                          <a:latin typeface="+mn-lt"/>
                        </a:rPr>
                      </a:br>
                      <a:r>
                        <a:rPr lang="en-GB" sz="800" dirty="0">
                          <a:effectLst/>
                          <a:latin typeface="+mn-lt"/>
                        </a:rPr>
                        <a:t>• Implement staff vetting and legal requirements (e.g. DBS checks)</a:t>
                      </a:r>
                      <a:br>
                        <a:rPr lang="en-GB" sz="800" dirty="0">
                          <a:effectLst/>
                          <a:latin typeface="+mn-lt"/>
                        </a:rPr>
                      </a:br>
                      <a:r>
                        <a:rPr lang="en-GB" sz="800" dirty="0">
                          <a:effectLst/>
                          <a:latin typeface="+mn-lt"/>
                        </a:rPr>
                        <a:t>• Agree a whistle-blowing policy</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34437659"/>
                  </a:ext>
                </a:extLst>
              </a:tr>
              <a:tr h="607276">
                <a:tc>
                  <a:txBody>
                    <a:bodyPr/>
                    <a:lstStyle/>
                    <a:p>
                      <a:pPr algn="l" fontAlgn="t"/>
                      <a:r>
                        <a:rPr lang="en-GB" sz="800" b="1">
                          <a:solidFill>
                            <a:srgbClr val="0B0C0C"/>
                          </a:solidFill>
                          <a:effectLst/>
                          <a:latin typeface="+mn-lt"/>
                        </a:rPr>
                        <a:t>High staff turnover</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Loss of experience or key technical skills</a:t>
                      </a:r>
                      <a:br>
                        <a:rPr lang="en-GB" sz="800" dirty="0">
                          <a:effectLst/>
                          <a:latin typeface="+mn-lt"/>
                        </a:rPr>
                      </a:br>
                      <a:r>
                        <a:rPr lang="en-GB" sz="800" dirty="0">
                          <a:effectLst/>
                          <a:latin typeface="+mn-lt"/>
                        </a:rPr>
                        <a:t>• Recruitment costs and lead time</a:t>
                      </a:r>
                      <a:br>
                        <a:rPr lang="en-GB" sz="800" dirty="0">
                          <a:effectLst/>
                          <a:latin typeface="+mn-lt"/>
                        </a:rPr>
                      </a:br>
                      <a:r>
                        <a:rPr lang="en-GB" sz="800" dirty="0">
                          <a:effectLst/>
                          <a:latin typeface="+mn-lt"/>
                        </a:rPr>
                        <a:t>• Training costs</a:t>
                      </a:r>
                      <a:br>
                        <a:rPr lang="en-GB" sz="800" dirty="0">
                          <a:effectLst/>
                          <a:latin typeface="+mn-lt"/>
                        </a:rPr>
                      </a:br>
                      <a:r>
                        <a:rPr lang="en-GB" sz="800" dirty="0">
                          <a:effectLst/>
                          <a:latin typeface="+mn-lt"/>
                        </a:rPr>
                        <a:t>• Operational impact on staff morale and service delivery</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Review interview and assessment processes</a:t>
                      </a:r>
                      <a:br>
                        <a:rPr lang="en-GB" sz="800" dirty="0">
                          <a:effectLst/>
                          <a:latin typeface="+mn-lt"/>
                        </a:rPr>
                      </a:br>
                      <a:r>
                        <a:rPr lang="en-GB" sz="800" dirty="0">
                          <a:effectLst/>
                          <a:latin typeface="+mn-lt"/>
                        </a:rPr>
                        <a:t>• Agree fair and open competition appointment for key posts</a:t>
                      </a:r>
                      <a:br>
                        <a:rPr lang="en-GB" sz="800" dirty="0">
                          <a:effectLst/>
                          <a:latin typeface="+mn-lt"/>
                        </a:rPr>
                      </a:br>
                      <a:r>
                        <a:rPr lang="en-GB" sz="800" dirty="0">
                          <a:effectLst/>
                          <a:latin typeface="+mn-lt"/>
                        </a:rPr>
                        <a:t>• Agree job descriptions and performance appraisal and feedback systems</a:t>
                      </a:r>
                      <a:br>
                        <a:rPr lang="en-GB" sz="800" dirty="0">
                          <a:effectLst/>
                          <a:latin typeface="+mn-lt"/>
                        </a:rPr>
                      </a:br>
                      <a:r>
                        <a:rPr lang="en-GB" sz="800" dirty="0">
                          <a:effectLst/>
                          <a:latin typeface="+mn-lt"/>
                        </a:rPr>
                        <a:t>• Conduct ‘exit’ interviews</a:t>
                      </a:r>
                      <a:br>
                        <a:rPr lang="en-GB" sz="800" dirty="0">
                          <a:effectLst/>
                          <a:latin typeface="+mn-lt"/>
                        </a:rPr>
                      </a:br>
                      <a:r>
                        <a:rPr lang="en-GB" sz="800" dirty="0">
                          <a:effectLst/>
                          <a:latin typeface="+mn-lt"/>
                        </a:rPr>
                        <a:t>• Review rates of pay, training, working conditions, job satisfaction</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8180097"/>
                  </a:ext>
                </a:extLst>
              </a:tr>
              <a:tr h="488520">
                <a:tc>
                  <a:txBody>
                    <a:bodyPr/>
                    <a:lstStyle/>
                    <a:p>
                      <a:pPr algn="l" fontAlgn="t"/>
                      <a:r>
                        <a:rPr lang="en-GB" sz="800" b="1">
                          <a:solidFill>
                            <a:srgbClr val="0B0C0C"/>
                          </a:solidFill>
                          <a:effectLst/>
                          <a:latin typeface="+mn-lt"/>
                        </a:rPr>
                        <a:t>Health, safety and environment</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Staff injury</a:t>
                      </a:r>
                      <a:br>
                        <a:rPr lang="en-GB" sz="800" dirty="0">
                          <a:effectLst/>
                          <a:latin typeface="+mn-lt"/>
                        </a:rPr>
                      </a:br>
                      <a:r>
                        <a:rPr lang="en-GB" sz="800" dirty="0">
                          <a:effectLst/>
                          <a:latin typeface="+mn-lt"/>
                        </a:rPr>
                        <a:t>• Product or service liability</a:t>
                      </a:r>
                      <a:br>
                        <a:rPr lang="en-GB" sz="800" dirty="0">
                          <a:effectLst/>
                          <a:latin typeface="+mn-lt"/>
                        </a:rPr>
                      </a:br>
                      <a:r>
                        <a:rPr lang="en-GB" sz="800" dirty="0">
                          <a:effectLst/>
                          <a:latin typeface="+mn-lt"/>
                        </a:rPr>
                        <a:t>• Ability to operate (see Compliance risks)</a:t>
                      </a:r>
                      <a:br>
                        <a:rPr lang="en-GB" sz="800" dirty="0">
                          <a:effectLst/>
                          <a:latin typeface="+mn-lt"/>
                        </a:rPr>
                      </a:br>
                      <a:r>
                        <a:rPr lang="en-GB" sz="800" dirty="0">
                          <a:effectLst/>
                          <a:latin typeface="+mn-lt"/>
                        </a:rPr>
                        <a:t>• Injury to beneficiaries and the public</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Comply with law and regulation</a:t>
                      </a:r>
                      <a:br>
                        <a:rPr lang="en-GB" sz="800" dirty="0">
                          <a:effectLst/>
                          <a:latin typeface="+mn-lt"/>
                        </a:rPr>
                      </a:br>
                      <a:r>
                        <a:rPr lang="en-GB" sz="800" dirty="0">
                          <a:effectLst/>
                          <a:latin typeface="+mn-lt"/>
                        </a:rPr>
                        <a:t>• Train staff and compliance officer</a:t>
                      </a:r>
                      <a:br>
                        <a:rPr lang="en-GB" sz="800" dirty="0">
                          <a:effectLst/>
                          <a:latin typeface="+mn-lt"/>
                        </a:rPr>
                      </a:br>
                      <a:r>
                        <a:rPr lang="en-GB" sz="800" dirty="0">
                          <a:effectLst/>
                          <a:latin typeface="+mn-lt"/>
                        </a:rPr>
                        <a:t>• Put in place monitoring and reporting procedures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1174666"/>
                  </a:ext>
                </a:extLst>
              </a:tr>
              <a:tr h="251007">
                <a:tc>
                  <a:txBody>
                    <a:bodyPr/>
                    <a:lstStyle/>
                    <a:p>
                      <a:pPr algn="l" fontAlgn="t"/>
                      <a:r>
                        <a:rPr lang="en-GB" sz="800" b="1" dirty="0">
                          <a:solidFill>
                            <a:srgbClr val="0B0C0C"/>
                          </a:solidFill>
                          <a:effectLst/>
                          <a:latin typeface="+mn-lt"/>
                        </a:rPr>
                        <a:t>Procedural and systems documentation</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Lack of awareness of procedures and policies</a:t>
                      </a:r>
                      <a:br>
                        <a:rPr lang="en-GB" sz="800" dirty="0">
                          <a:effectLst/>
                          <a:latin typeface="+mn-lt"/>
                        </a:rPr>
                      </a:br>
                      <a:r>
                        <a:rPr lang="en-GB" sz="800" dirty="0">
                          <a:effectLst/>
                          <a:latin typeface="+mn-lt"/>
                        </a:rPr>
                        <a:t>• Actions taken without proper authority</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Properly document policies and procedures</a:t>
                      </a:r>
                      <a:br>
                        <a:rPr lang="en-GB" sz="800" dirty="0">
                          <a:effectLst/>
                          <a:latin typeface="+mn-lt"/>
                        </a:rPr>
                      </a:br>
                      <a:r>
                        <a:rPr lang="en-GB" sz="800" dirty="0">
                          <a:effectLst/>
                          <a:latin typeface="+mn-lt"/>
                        </a:rPr>
                        <a:t>• Audit and review of systems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78560444"/>
                  </a:ext>
                </a:extLst>
              </a:tr>
              <a:tr h="787235">
                <a:tc>
                  <a:txBody>
                    <a:bodyPr/>
                    <a:lstStyle/>
                    <a:p>
                      <a:pPr algn="l" fontAlgn="t"/>
                      <a:r>
                        <a:rPr lang="en-GB" sz="800" b="1" dirty="0">
                          <a:solidFill>
                            <a:srgbClr val="0B0C0C"/>
                          </a:solidFill>
                          <a:effectLst/>
                          <a:latin typeface="+mn-lt"/>
                        </a:rPr>
                        <a:t>Information technology</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Systems fail to meet operational need</a:t>
                      </a:r>
                      <a:br>
                        <a:rPr lang="en-GB" sz="800" dirty="0">
                          <a:effectLst/>
                          <a:latin typeface="+mn-lt"/>
                        </a:rPr>
                      </a:br>
                      <a:r>
                        <a:rPr lang="en-GB" sz="800" dirty="0">
                          <a:effectLst/>
                          <a:latin typeface="+mn-lt"/>
                        </a:rPr>
                        <a:t>• Failure to innovate or update systems</a:t>
                      </a:r>
                      <a:br>
                        <a:rPr lang="en-GB" sz="800" dirty="0">
                          <a:effectLst/>
                          <a:latin typeface="+mn-lt"/>
                        </a:rPr>
                      </a:br>
                      <a:r>
                        <a:rPr lang="en-GB" sz="800" dirty="0">
                          <a:effectLst/>
                          <a:latin typeface="+mn-lt"/>
                        </a:rPr>
                        <a:t>• Loss/corruption of data e.g. donor base</a:t>
                      </a:r>
                      <a:br>
                        <a:rPr lang="en-GB" sz="800" dirty="0">
                          <a:effectLst/>
                          <a:latin typeface="+mn-lt"/>
                        </a:rPr>
                      </a:br>
                      <a:r>
                        <a:rPr lang="en-GB" sz="800" dirty="0">
                          <a:effectLst/>
                          <a:latin typeface="+mn-lt"/>
                        </a:rPr>
                        <a:t>• Lack of technical support</a:t>
                      </a:r>
                      <a:br>
                        <a:rPr lang="en-GB" sz="800" dirty="0">
                          <a:effectLst/>
                          <a:latin typeface="+mn-lt"/>
                        </a:rPr>
                      </a:br>
                      <a:r>
                        <a:rPr lang="en-GB" sz="800" dirty="0">
                          <a:effectLst/>
                          <a:latin typeface="+mn-lt"/>
                        </a:rPr>
                        <a:t>• Breach of data protection law</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800" dirty="0">
                          <a:effectLst/>
                          <a:latin typeface="+mn-lt"/>
                        </a:rPr>
                        <a:t>• Appraise system needs and options</a:t>
                      </a:r>
                      <a:br>
                        <a:rPr lang="en-GB" sz="800" dirty="0">
                          <a:effectLst/>
                          <a:latin typeface="+mn-lt"/>
                        </a:rPr>
                      </a:br>
                      <a:r>
                        <a:rPr lang="en-GB" sz="800" dirty="0">
                          <a:effectLst/>
                          <a:latin typeface="+mn-lt"/>
                        </a:rPr>
                        <a:t>• Appraise security and authorisation procedures</a:t>
                      </a:r>
                      <a:br>
                        <a:rPr lang="en-GB" sz="800" dirty="0">
                          <a:effectLst/>
                          <a:latin typeface="+mn-lt"/>
                        </a:rPr>
                      </a:br>
                      <a:r>
                        <a:rPr lang="en-GB" sz="800" dirty="0">
                          <a:effectLst/>
                          <a:latin typeface="+mn-lt"/>
                        </a:rPr>
                        <a:t>• Implement measures to secure and protect data</a:t>
                      </a:r>
                      <a:br>
                        <a:rPr lang="en-GB" sz="800" dirty="0">
                          <a:effectLst/>
                          <a:latin typeface="+mn-lt"/>
                        </a:rPr>
                      </a:br>
                      <a:r>
                        <a:rPr lang="en-GB" sz="800" dirty="0">
                          <a:effectLst/>
                          <a:latin typeface="+mn-lt"/>
                        </a:rPr>
                        <a:t>• Agree implementation and development procedures</a:t>
                      </a:r>
                      <a:br>
                        <a:rPr lang="en-GB" sz="800" dirty="0">
                          <a:effectLst/>
                          <a:latin typeface="+mn-lt"/>
                        </a:rPr>
                      </a:br>
                      <a:r>
                        <a:rPr lang="en-GB" sz="800" dirty="0">
                          <a:effectLst/>
                          <a:latin typeface="+mn-lt"/>
                        </a:rPr>
                        <a:t>• Use service and support contracts</a:t>
                      </a:r>
                      <a:br>
                        <a:rPr lang="en-GB" sz="800" dirty="0">
                          <a:effectLst/>
                          <a:latin typeface="+mn-lt"/>
                        </a:rPr>
                      </a:br>
                      <a:r>
                        <a:rPr lang="en-GB" sz="800" dirty="0">
                          <a:effectLst/>
                          <a:latin typeface="+mn-lt"/>
                        </a:rPr>
                        <a:t>• Create disaster recovery procedures</a:t>
                      </a:r>
                      <a:br>
                        <a:rPr lang="en-GB" sz="800" dirty="0">
                          <a:effectLst/>
                          <a:latin typeface="+mn-lt"/>
                        </a:rPr>
                      </a:br>
                      <a:r>
                        <a:rPr lang="en-GB" sz="800" dirty="0">
                          <a:effectLst/>
                          <a:latin typeface="+mn-lt"/>
                        </a:rPr>
                        <a:t>• Consider outsourcing</a:t>
                      </a:r>
                      <a:br>
                        <a:rPr lang="en-GB" sz="800" dirty="0">
                          <a:effectLst/>
                          <a:latin typeface="+mn-lt"/>
                        </a:rPr>
                      </a:br>
                      <a:r>
                        <a:rPr lang="en-GB" sz="800" dirty="0">
                          <a:effectLst/>
                          <a:latin typeface="+mn-lt"/>
                        </a:rPr>
                        <a:t>• Review insurance cover for any insurable loss</a:t>
                      </a:r>
                    </a:p>
                  </a:txBody>
                  <a:tcPr marL="6650" marR="6927" marT="6927" marB="69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9188778"/>
                  </a:ext>
                </a:extLst>
              </a:tr>
            </a:tbl>
          </a:graphicData>
        </a:graphic>
      </p:graphicFrame>
      <p:sp>
        <p:nvSpPr>
          <p:cNvPr id="5" name="Rectangle 1">
            <a:extLst>
              <a:ext uri="{FF2B5EF4-FFF2-40B4-BE49-F238E27FC236}">
                <a16:creationId xmlns:a16="http://schemas.microsoft.com/office/drawing/2014/main" id="{43433C71-BB2D-CE4E-B3F6-98D3335AB32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DBBB3EB3-B29A-B34C-9F21-5839E0D2C6DE}"/>
              </a:ext>
            </a:extLst>
          </p:cNvPr>
          <p:cNvGraphicFramePr>
            <a:graphicFrameLocks noGrp="1"/>
          </p:cNvGraphicFramePr>
          <p:nvPr>
            <p:extLst>
              <p:ext uri="{D42A27DB-BD31-4B8C-83A1-F6EECF244321}">
                <p14:modId xmlns:p14="http://schemas.microsoft.com/office/powerpoint/2010/main" val="1506439738"/>
              </p:ext>
            </p:extLst>
          </p:nvPr>
        </p:nvGraphicFramePr>
        <p:xfrm>
          <a:off x="838200" y="1117917"/>
          <a:ext cx="9677400" cy="205440"/>
        </p:xfrm>
        <a:graphic>
          <a:graphicData uri="http://schemas.openxmlformats.org/drawingml/2006/table">
            <a:tbl>
              <a:tblPr/>
              <a:tblGrid>
                <a:gridCol w="1559943">
                  <a:extLst>
                    <a:ext uri="{9D8B030D-6E8A-4147-A177-3AD203B41FA5}">
                      <a16:colId xmlns:a16="http://schemas.microsoft.com/office/drawing/2014/main" val="3738666357"/>
                    </a:ext>
                  </a:extLst>
                </a:gridCol>
                <a:gridCol w="2665563">
                  <a:extLst>
                    <a:ext uri="{9D8B030D-6E8A-4147-A177-3AD203B41FA5}">
                      <a16:colId xmlns:a16="http://schemas.microsoft.com/office/drawing/2014/main" val="677151657"/>
                    </a:ext>
                  </a:extLst>
                </a:gridCol>
                <a:gridCol w="5451894">
                  <a:extLst>
                    <a:ext uri="{9D8B030D-6E8A-4147-A177-3AD203B41FA5}">
                      <a16:colId xmlns:a16="http://schemas.microsoft.com/office/drawing/2014/main" val="3496398732"/>
                    </a:ext>
                  </a:extLst>
                </a:gridCol>
              </a:tblGrid>
              <a:tr h="196537">
                <a:tc>
                  <a:txBody>
                    <a:bodyPr/>
                    <a:lstStyle/>
                    <a:p>
                      <a:pPr algn="l" fontAlgn="t"/>
                      <a:r>
                        <a:rPr lang="en-GB" sz="1200" b="1" dirty="0">
                          <a:solidFill>
                            <a:srgbClr val="0B0C0C"/>
                          </a:solidFill>
                          <a:effectLst/>
                          <a:latin typeface="+mn-lt"/>
                        </a:rPr>
                        <a:t>Potential risk</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Potential impact</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Steps to mitigate risk</a:t>
                      </a:r>
                    </a:p>
                  </a:txBody>
                  <a:tcPr marL="10829" marR="11280" marT="11280" marB="1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63348056"/>
                  </a:ext>
                </a:extLst>
              </a:tr>
            </a:tbl>
          </a:graphicData>
        </a:graphic>
      </p:graphicFrame>
    </p:spTree>
    <p:extLst>
      <p:ext uri="{BB962C8B-B14F-4D97-AF65-F5344CB8AC3E}">
        <p14:creationId xmlns:p14="http://schemas.microsoft.com/office/powerpoint/2010/main" val="135693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4C04-F8B1-7045-97D9-9145F909E6DC}"/>
              </a:ext>
            </a:extLst>
          </p:cNvPr>
          <p:cNvSpPr>
            <a:spLocks noGrp="1"/>
          </p:cNvSpPr>
          <p:nvPr>
            <p:ph type="title"/>
          </p:nvPr>
        </p:nvSpPr>
        <p:spPr>
          <a:xfrm>
            <a:off x="838200" y="365125"/>
            <a:ext cx="10515600" cy="557901"/>
          </a:xfrm>
        </p:spPr>
        <p:txBody>
          <a:bodyPr>
            <a:normAutofit fontScale="90000"/>
          </a:bodyPr>
          <a:lstStyle/>
          <a:p>
            <a:r>
              <a:rPr lang="en-US" b="1" dirty="0"/>
              <a:t>Financial Risks</a:t>
            </a:r>
          </a:p>
        </p:txBody>
      </p:sp>
      <p:graphicFrame>
        <p:nvGraphicFramePr>
          <p:cNvPr id="4" name="Content Placeholder 3">
            <a:extLst>
              <a:ext uri="{FF2B5EF4-FFF2-40B4-BE49-F238E27FC236}">
                <a16:creationId xmlns:a16="http://schemas.microsoft.com/office/drawing/2014/main" id="{A19344E5-91BB-944F-9B50-7F9B0C968F45}"/>
              </a:ext>
            </a:extLst>
          </p:cNvPr>
          <p:cNvGraphicFramePr>
            <a:graphicFrameLocks noGrp="1"/>
          </p:cNvGraphicFramePr>
          <p:nvPr>
            <p:ph idx="1"/>
            <p:extLst>
              <p:ext uri="{D42A27DB-BD31-4B8C-83A1-F6EECF244321}">
                <p14:modId xmlns:p14="http://schemas.microsoft.com/office/powerpoint/2010/main" val="4059258651"/>
              </p:ext>
            </p:extLst>
          </p:nvPr>
        </p:nvGraphicFramePr>
        <p:xfrm>
          <a:off x="940277" y="1000664"/>
          <a:ext cx="9696093" cy="5249636"/>
        </p:xfrm>
        <a:graphic>
          <a:graphicData uri="http://schemas.openxmlformats.org/drawingml/2006/table">
            <a:tbl>
              <a:tblPr/>
              <a:tblGrid>
                <a:gridCol w="1423361">
                  <a:extLst>
                    <a:ext uri="{9D8B030D-6E8A-4147-A177-3AD203B41FA5}">
                      <a16:colId xmlns:a16="http://schemas.microsoft.com/office/drawing/2014/main" val="2744782377"/>
                    </a:ext>
                  </a:extLst>
                </a:gridCol>
                <a:gridCol w="3595728">
                  <a:extLst>
                    <a:ext uri="{9D8B030D-6E8A-4147-A177-3AD203B41FA5}">
                      <a16:colId xmlns:a16="http://schemas.microsoft.com/office/drawing/2014/main" val="4173840188"/>
                    </a:ext>
                  </a:extLst>
                </a:gridCol>
                <a:gridCol w="4677004">
                  <a:extLst>
                    <a:ext uri="{9D8B030D-6E8A-4147-A177-3AD203B41FA5}">
                      <a16:colId xmlns:a16="http://schemas.microsoft.com/office/drawing/2014/main" val="3561761374"/>
                    </a:ext>
                  </a:extLst>
                </a:gridCol>
              </a:tblGrid>
              <a:tr h="327804">
                <a:tc>
                  <a:txBody>
                    <a:bodyPr/>
                    <a:lstStyle/>
                    <a:p>
                      <a:pPr algn="l" fontAlgn="t"/>
                      <a:r>
                        <a:rPr lang="en-GB" sz="1200" b="1" dirty="0">
                          <a:solidFill>
                            <a:schemeClr val="tx1"/>
                          </a:solidFill>
                          <a:effectLst/>
                          <a:latin typeface="+mn-lt"/>
                        </a:rPr>
                        <a:t>Potential risk</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chemeClr val="tx1"/>
                          </a:solidFill>
                          <a:effectLst/>
                          <a:latin typeface="+mn-lt"/>
                        </a:rPr>
                        <a:t>Potential impact</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chemeClr val="tx1"/>
                          </a:solidFill>
                          <a:effectLst/>
                          <a:latin typeface="+mn-lt"/>
                        </a:rPr>
                        <a:t>Steps to mitigate risk</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47374449"/>
                  </a:ext>
                </a:extLst>
              </a:tr>
              <a:tr h="1134338">
                <a:tc>
                  <a:txBody>
                    <a:bodyPr/>
                    <a:lstStyle/>
                    <a:p>
                      <a:pPr algn="l" fontAlgn="t"/>
                      <a:r>
                        <a:rPr lang="en-GB" sz="1000" b="1" dirty="0">
                          <a:solidFill>
                            <a:srgbClr val="0B0C0C"/>
                          </a:solidFill>
                          <a:effectLst/>
                          <a:latin typeface="+mn-lt"/>
                        </a:rPr>
                        <a:t>Budgetary control and financial reporting</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Budget does not match key objectives and priorities</a:t>
                      </a:r>
                      <a:br>
                        <a:rPr lang="en-GB" sz="1000" dirty="0">
                          <a:effectLst/>
                          <a:latin typeface="+mn-lt"/>
                        </a:rPr>
                      </a:br>
                      <a:r>
                        <a:rPr lang="en-GB" sz="1000" dirty="0">
                          <a:effectLst/>
                          <a:latin typeface="+mn-lt"/>
                        </a:rPr>
                        <a:t>• Decisions made on inaccurate financial projections or reporting</a:t>
                      </a:r>
                      <a:br>
                        <a:rPr lang="en-GB" sz="1000" dirty="0">
                          <a:effectLst/>
                          <a:latin typeface="+mn-lt"/>
                        </a:rPr>
                      </a:br>
                      <a:r>
                        <a:rPr lang="en-GB" sz="1000" dirty="0">
                          <a:effectLst/>
                          <a:latin typeface="+mn-lt"/>
                        </a:rPr>
                        <a:t>• Decisions made based on unreliable costing data or income projections</a:t>
                      </a:r>
                      <a:br>
                        <a:rPr lang="en-GB" sz="1000" dirty="0">
                          <a:effectLst/>
                          <a:latin typeface="+mn-lt"/>
                        </a:rPr>
                      </a:br>
                      <a:r>
                        <a:rPr lang="en-GB" sz="1000" dirty="0">
                          <a:effectLst/>
                          <a:latin typeface="+mn-lt"/>
                        </a:rPr>
                        <a:t>• Inability to meet commitments or key objectives</a:t>
                      </a:r>
                      <a:br>
                        <a:rPr lang="en-GB" sz="1000" dirty="0">
                          <a:effectLst/>
                          <a:latin typeface="+mn-lt"/>
                        </a:rPr>
                      </a:br>
                      <a:r>
                        <a:rPr lang="en-GB" sz="1000" dirty="0">
                          <a:effectLst/>
                          <a:latin typeface="+mn-lt"/>
                        </a:rPr>
                        <a:t>• Poor credit control</a:t>
                      </a:r>
                      <a:br>
                        <a:rPr lang="en-GB" sz="1000" dirty="0">
                          <a:effectLst/>
                          <a:latin typeface="+mn-lt"/>
                        </a:rPr>
                      </a:br>
                      <a:r>
                        <a:rPr lang="en-GB" sz="1000" dirty="0">
                          <a:effectLst/>
                          <a:latin typeface="+mn-lt"/>
                        </a:rPr>
                        <a:t>• Poor cash flow and treasury management</a:t>
                      </a:r>
                      <a:br>
                        <a:rPr lang="en-GB" sz="1000" dirty="0">
                          <a:effectLst/>
                          <a:latin typeface="+mn-lt"/>
                        </a:rPr>
                      </a:br>
                      <a:r>
                        <a:rPr lang="en-GB" sz="1000" dirty="0">
                          <a:effectLst/>
                          <a:latin typeface="+mn-lt"/>
                        </a:rPr>
                        <a:t>• Ability to function as going concern</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Link budgets to business planning and objectives</a:t>
                      </a:r>
                      <a:br>
                        <a:rPr lang="en-GB" sz="1000" dirty="0">
                          <a:effectLst/>
                          <a:latin typeface="+mn-lt"/>
                        </a:rPr>
                      </a:br>
                      <a:r>
                        <a:rPr lang="en-GB" sz="1000" dirty="0">
                          <a:effectLst/>
                          <a:latin typeface="+mn-lt"/>
                        </a:rPr>
                        <a:t>• Monitor and report in a timely and accurate way</a:t>
                      </a:r>
                      <a:br>
                        <a:rPr lang="en-GB" sz="1000" dirty="0">
                          <a:effectLst/>
                          <a:latin typeface="+mn-lt"/>
                        </a:rPr>
                      </a:br>
                      <a:r>
                        <a:rPr lang="en-GB" sz="1000" dirty="0">
                          <a:effectLst/>
                          <a:latin typeface="+mn-lt"/>
                        </a:rPr>
                        <a:t>• Use proper costing procedures for product or service delivery</a:t>
                      </a:r>
                      <a:br>
                        <a:rPr lang="en-GB" sz="1000" dirty="0">
                          <a:effectLst/>
                          <a:latin typeface="+mn-lt"/>
                        </a:rPr>
                      </a:br>
                      <a:r>
                        <a:rPr lang="en-GB" sz="1000" dirty="0">
                          <a:effectLst/>
                          <a:latin typeface="+mn-lt"/>
                        </a:rPr>
                        <a:t>• Ensure adequate skills base to produce and interpret budgetary and financial reports</a:t>
                      </a:r>
                      <a:br>
                        <a:rPr lang="en-GB" sz="1000" dirty="0">
                          <a:effectLst/>
                          <a:latin typeface="+mn-lt"/>
                        </a:rPr>
                      </a:br>
                      <a:r>
                        <a:rPr lang="en-GB" sz="1000" dirty="0">
                          <a:effectLst/>
                          <a:latin typeface="+mn-lt"/>
                        </a:rPr>
                        <a:t>• Agree procedures to review and action budget/cash flow variances and monitor and control costs</a:t>
                      </a:r>
                      <a:br>
                        <a:rPr lang="en-GB" sz="1000" dirty="0">
                          <a:effectLst/>
                          <a:latin typeface="+mn-lt"/>
                        </a:rPr>
                      </a:br>
                      <a:r>
                        <a:rPr lang="en-GB" sz="1000" dirty="0">
                          <a:effectLst/>
                          <a:latin typeface="+mn-lt"/>
                        </a:rPr>
                        <a:t>• Regularly review reserves and investments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53514338"/>
                  </a:ext>
                </a:extLst>
              </a:tr>
              <a:tr h="513701">
                <a:tc>
                  <a:txBody>
                    <a:bodyPr/>
                    <a:lstStyle/>
                    <a:p>
                      <a:pPr algn="l" fontAlgn="t"/>
                      <a:r>
                        <a:rPr lang="en-GB" sz="1000" b="1" dirty="0">
                          <a:solidFill>
                            <a:srgbClr val="0B0C0C"/>
                          </a:solidFill>
                          <a:effectLst/>
                          <a:latin typeface="+mn-lt"/>
                        </a:rPr>
                        <a:t>Reserves policies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Lack of funds or liquidity to respond to new needs or requirements</a:t>
                      </a:r>
                      <a:br>
                        <a:rPr lang="en-GB" sz="1000" dirty="0">
                          <a:effectLst/>
                          <a:latin typeface="+mn-lt"/>
                        </a:rPr>
                      </a:br>
                      <a:r>
                        <a:rPr lang="en-GB" sz="1000" dirty="0">
                          <a:effectLst/>
                          <a:latin typeface="+mn-lt"/>
                        </a:rPr>
                        <a:t>• Inability to meet commitments or planned objectives</a:t>
                      </a:r>
                      <a:br>
                        <a:rPr lang="en-GB" sz="1000" dirty="0">
                          <a:effectLst/>
                          <a:latin typeface="+mn-lt"/>
                        </a:rPr>
                      </a:br>
                      <a:r>
                        <a:rPr lang="en-GB" sz="1000" dirty="0">
                          <a:effectLst/>
                          <a:latin typeface="+mn-lt"/>
                        </a:rPr>
                        <a:t>• Reputational risks if policy cannot be justified</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Link reserves policy to business plans, activities and identified financial and operating risk</a:t>
                      </a:r>
                      <a:br>
                        <a:rPr lang="en-GB" sz="1000" dirty="0">
                          <a:effectLst/>
                          <a:latin typeface="+mn-lt"/>
                        </a:rPr>
                      </a:br>
                      <a:r>
                        <a:rPr lang="en-GB" sz="1000" dirty="0">
                          <a:effectLst/>
                          <a:latin typeface="+mn-lt"/>
                        </a:rPr>
                        <a:t>• Regularly review reserves policy and reserve levels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8911878"/>
                  </a:ext>
                </a:extLst>
              </a:tr>
              <a:tr h="474059">
                <a:tc>
                  <a:txBody>
                    <a:bodyPr/>
                    <a:lstStyle/>
                    <a:p>
                      <a:pPr algn="l" fontAlgn="t"/>
                      <a:r>
                        <a:rPr lang="en-GB" sz="1000" b="1" dirty="0">
                          <a:solidFill>
                            <a:srgbClr val="0B0C0C"/>
                          </a:solidFill>
                          <a:effectLst/>
                          <a:latin typeface="+mn-lt"/>
                        </a:rPr>
                        <a:t>Cash flow sensitivities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Inability to meet commitments</a:t>
                      </a:r>
                      <a:br>
                        <a:rPr lang="en-GB" sz="1000" dirty="0">
                          <a:effectLst/>
                          <a:latin typeface="+mn-lt"/>
                        </a:rPr>
                      </a:br>
                      <a:r>
                        <a:rPr lang="en-GB" sz="1000" dirty="0">
                          <a:effectLst/>
                          <a:latin typeface="+mn-lt"/>
                        </a:rPr>
                        <a:t>• Lack of liquidity to cover variance in costs</a:t>
                      </a:r>
                      <a:br>
                        <a:rPr lang="en-GB" sz="1000" dirty="0">
                          <a:effectLst/>
                          <a:latin typeface="+mn-lt"/>
                        </a:rPr>
                      </a:br>
                      <a:r>
                        <a:rPr lang="en-GB" sz="1000" dirty="0">
                          <a:effectLst/>
                          <a:latin typeface="+mn-lt"/>
                        </a:rPr>
                        <a:t>• Impact on operational activities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Ensure adequate cash flow projections (prudence of assumptions)</a:t>
                      </a:r>
                      <a:br>
                        <a:rPr lang="en-GB" sz="1000" dirty="0">
                          <a:effectLst/>
                          <a:latin typeface="+mn-lt"/>
                        </a:rPr>
                      </a:br>
                      <a:r>
                        <a:rPr lang="en-GB" sz="1000" dirty="0">
                          <a:effectLst/>
                          <a:latin typeface="+mn-lt"/>
                        </a:rPr>
                        <a:t>• Identify major sensitivities</a:t>
                      </a:r>
                      <a:br>
                        <a:rPr lang="en-GB" sz="1000" dirty="0">
                          <a:effectLst/>
                          <a:latin typeface="+mn-lt"/>
                        </a:rPr>
                      </a:br>
                      <a:r>
                        <a:rPr lang="en-GB" sz="1000" dirty="0">
                          <a:effectLst/>
                          <a:latin typeface="+mn-lt"/>
                        </a:rPr>
                        <a:t>• Ensure adequate information flow from operational managers</a:t>
                      </a:r>
                      <a:br>
                        <a:rPr lang="en-GB" sz="1000" dirty="0">
                          <a:effectLst/>
                          <a:latin typeface="+mn-lt"/>
                        </a:rPr>
                      </a:br>
                      <a:r>
                        <a:rPr lang="en-GB" sz="1000" dirty="0">
                          <a:effectLst/>
                          <a:latin typeface="+mn-lt"/>
                        </a:rPr>
                        <a:t>• Monitor arrangements and reporting</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98575068"/>
                  </a:ext>
                </a:extLst>
              </a:tr>
              <a:tr h="389574">
                <a:tc>
                  <a:txBody>
                    <a:bodyPr/>
                    <a:lstStyle/>
                    <a:p>
                      <a:pPr algn="l" fontAlgn="t"/>
                      <a:r>
                        <a:rPr lang="en-GB" sz="1000" b="1" dirty="0">
                          <a:solidFill>
                            <a:srgbClr val="0B0C0C"/>
                          </a:solidFill>
                          <a:effectLst/>
                          <a:latin typeface="+mn-lt"/>
                        </a:rPr>
                        <a:t>Dependency on income sources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Cash flow and budget impact of loss of income source</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Identify major dependencies</a:t>
                      </a:r>
                      <a:br>
                        <a:rPr lang="en-GB" sz="1000" dirty="0">
                          <a:effectLst/>
                          <a:latin typeface="+mn-lt"/>
                        </a:rPr>
                      </a:br>
                      <a:r>
                        <a:rPr lang="en-GB" sz="1000" dirty="0">
                          <a:effectLst/>
                          <a:latin typeface="+mn-lt"/>
                        </a:rPr>
                        <a:t>• Implement adequate reserves policy</a:t>
                      </a:r>
                      <a:br>
                        <a:rPr lang="en-GB" sz="1000" dirty="0">
                          <a:effectLst/>
                          <a:latin typeface="+mn-lt"/>
                        </a:rPr>
                      </a:br>
                      <a:r>
                        <a:rPr lang="en-GB" sz="1000" dirty="0">
                          <a:effectLst/>
                          <a:latin typeface="+mn-lt"/>
                        </a:rPr>
                        <a:t>• Consider diversification plans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2685860"/>
                  </a:ext>
                </a:extLst>
              </a:tr>
              <a:tr h="513701">
                <a:tc>
                  <a:txBody>
                    <a:bodyPr/>
                    <a:lstStyle/>
                    <a:p>
                      <a:pPr algn="l" fontAlgn="t"/>
                      <a:r>
                        <a:rPr lang="en-GB" sz="1000" b="1" dirty="0">
                          <a:solidFill>
                            <a:srgbClr val="0B0C0C"/>
                          </a:solidFill>
                          <a:effectLst/>
                          <a:latin typeface="+mn-lt"/>
                        </a:rPr>
                        <a:t>Foreign currency</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Currency exchange losses</a:t>
                      </a:r>
                      <a:br>
                        <a:rPr lang="en-GB" sz="1000" dirty="0">
                          <a:effectLst/>
                          <a:latin typeface="+mn-lt"/>
                        </a:rPr>
                      </a:br>
                      <a:r>
                        <a:rPr lang="en-GB" sz="1000" dirty="0">
                          <a:effectLst/>
                          <a:latin typeface="+mn-lt"/>
                        </a:rPr>
                        <a:t>• Uncertainty over project costs</a:t>
                      </a:r>
                      <a:br>
                        <a:rPr lang="en-GB" sz="1000" dirty="0">
                          <a:effectLst/>
                          <a:latin typeface="+mn-lt"/>
                        </a:rPr>
                      </a:br>
                      <a:r>
                        <a:rPr lang="en-GB" sz="1000" dirty="0">
                          <a:effectLst/>
                          <a:latin typeface="+mn-lt"/>
                        </a:rPr>
                        <a:t>• Cash flow impact on operational activities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Ensure proper cash flow management and reserves policy</a:t>
                      </a:r>
                      <a:br>
                        <a:rPr lang="en-GB" sz="1000" dirty="0">
                          <a:effectLst/>
                          <a:latin typeface="+mn-lt"/>
                        </a:rPr>
                      </a:br>
                      <a:r>
                        <a:rPr lang="en-GB" sz="1000" dirty="0">
                          <a:effectLst/>
                          <a:latin typeface="+mn-lt"/>
                        </a:rPr>
                        <a:t>• Use currency matching (cost to charity in home currency)</a:t>
                      </a:r>
                      <a:br>
                        <a:rPr lang="en-GB" sz="1000" dirty="0">
                          <a:effectLst/>
                          <a:latin typeface="+mn-lt"/>
                        </a:rPr>
                      </a:br>
                      <a:r>
                        <a:rPr lang="en-GB" sz="1000" dirty="0">
                          <a:effectLst/>
                          <a:latin typeface="+mn-lt"/>
                        </a:rPr>
                        <a:t>• Consider forward contracts for operational needs (hedging)</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56689719"/>
                  </a:ext>
                </a:extLst>
              </a:tr>
              <a:tr h="513701">
                <a:tc>
                  <a:txBody>
                    <a:bodyPr/>
                    <a:lstStyle/>
                    <a:p>
                      <a:pPr algn="l" fontAlgn="t"/>
                      <a:r>
                        <a:rPr lang="en-GB" sz="1000" b="1">
                          <a:solidFill>
                            <a:srgbClr val="0B0C0C"/>
                          </a:solidFill>
                          <a:effectLst/>
                          <a:latin typeface="+mn-lt"/>
                        </a:rPr>
                        <a:t>Compliance with donor imposed restrictions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Funds applied outside restriction</a:t>
                      </a:r>
                      <a:br>
                        <a:rPr lang="en-GB" sz="1000" dirty="0">
                          <a:effectLst/>
                          <a:latin typeface="+mn-lt"/>
                        </a:rPr>
                      </a:br>
                      <a:r>
                        <a:rPr lang="en-GB" sz="1000" dirty="0">
                          <a:effectLst/>
                          <a:latin typeface="+mn-lt"/>
                        </a:rPr>
                        <a:t>• Repayment of grant</a:t>
                      </a:r>
                      <a:br>
                        <a:rPr lang="en-GB" sz="1000" dirty="0">
                          <a:effectLst/>
                          <a:latin typeface="+mn-lt"/>
                        </a:rPr>
                      </a:br>
                      <a:r>
                        <a:rPr lang="en-GB" sz="1000" dirty="0">
                          <a:effectLst/>
                          <a:latin typeface="+mn-lt"/>
                        </a:rPr>
                        <a:t>• Future relationship with donor and beneficiaries</a:t>
                      </a:r>
                      <a:br>
                        <a:rPr lang="en-GB" sz="1000" dirty="0">
                          <a:effectLst/>
                          <a:latin typeface="+mn-lt"/>
                        </a:rPr>
                      </a:br>
                      <a:r>
                        <a:rPr lang="en-GB" sz="1000" dirty="0">
                          <a:effectLst/>
                          <a:latin typeface="+mn-lt"/>
                        </a:rPr>
                        <a:t>• Regulatory action</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Implement systems to identify restricted receipts</a:t>
                      </a:r>
                      <a:br>
                        <a:rPr lang="en-GB" sz="1000" dirty="0">
                          <a:effectLst/>
                          <a:latin typeface="+mn-lt"/>
                        </a:rPr>
                      </a:br>
                      <a:r>
                        <a:rPr lang="en-GB" sz="1000" dirty="0">
                          <a:effectLst/>
                          <a:latin typeface="+mn-lt"/>
                        </a:rPr>
                        <a:t>• Agree budget control, monitoring and reporting arrangements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15045292"/>
                  </a:ext>
                </a:extLst>
              </a:tr>
              <a:tr h="761956">
                <a:tc>
                  <a:txBody>
                    <a:bodyPr/>
                    <a:lstStyle/>
                    <a:p>
                      <a:pPr algn="l" fontAlgn="t"/>
                      <a:r>
                        <a:rPr lang="en-GB" sz="1000" b="1">
                          <a:solidFill>
                            <a:srgbClr val="0B0C0C"/>
                          </a:solidFill>
                          <a:effectLst/>
                          <a:latin typeface="+mn-lt"/>
                        </a:rPr>
                        <a:t>Fraud or error</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Financial loss</a:t>
                      </a:r>
                      <a:br>
                        <a:rPr lang="en-GB" sz="1000" dirty="0">
                          <a:effectLst/>
                          <a:latin typeface="+mn-lt"/>
                        </a:rPr>
                      </a:br>
                      <a:r>
                        <a:rPr lang="en-GB" sz="1000" dirty="0">
                          <a:effectLst/>
                          <a:latin typeface="+mn-lt"/>
                        </a:rPr>
                        <a:t>• Reputational risk</a:t>
                      </a:r>
                      <a:br>
                        <a:rPr lang="en-GB" sz="1000" dirty="0">
                          <a:effectLst/>
                          <a:latin typeface="+mn-lt"/>
                        </a:rPr>
                      </a:br>
                      <a:r>
                        <a:rPr lang="en-GB" sz="1000" dirty="0">
                          <a:effectLst/>
                          <a:latin typeface="+mn-lt"/>
                        </a:rPr>
                        <a:t>• Loss of staff morale</a:t>
                      </a:r>
                      <a:br>
                        <a:rPr lang="en-GB" sz="1000" dirty="0">
                          <a:effectLst/>
                          <a:latin typeface="+mn-lt"/>
                        </a:rPr>
                      </a:br>
                      <a:r>
                        <a:rPr lang="en-GB" sz="1000" dirty="0">
                          <a:effectLst/>
                          <a:latin typeface="+mn-lt"/>
                        </a:rPr>
                        <a:t>• Regulatory action</a:t>
                      </a:r>
                      <a:br>
                        <a:rPr lang="en-GB" sz="1000" dirty="0">
                          <a:effectLst/>
                          <a:latin typeface="+mn-lt"/>
                        </a:rPr>
                      </a:br>
                      <a:r>
                        <a:rPr lang="en-GB" sz="1000" dirty="0">
                          <a:effectLst/>
                          <a:latin typeface="+mn-lt"/>
                        </a:rPr>
                        <a:t>• Impact on funding</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Review financial control procedures</a:t>
                      </a:r>
                      <a:br>
                        <a:rPr lang="en-GB" sz="1000" dirty="0">
                          <a:effectLst/>
                          <a:latin typeface="+mn-lt"/>
                        </a:rPr>
                      </a:br>
                      <a:r>
                        <a:rPr lang="en-GB" sz="1000" dirty="0">
                          <a:effectLst/>
                          <a:latin typeface="+mn-lt"/>
                        </a:rPr>
                        <a:t>• Segregate duties</a:t>
                      </a:r>
                      <a:br>
                        <a:rPr lang="en-GB" sz="1000" dirty="0">
                          <a:effectLst/>
                          <a:latin typeface="+mn-lt"/>
                        </a:rPr>
                      </a:br>
                      <a:r>
                        <a:rPr lang="en-GB" sz="1000" dirty="0">
                          <a:effectLst/>
                          <a:latin typeface="+mn-lt"/>
                        </a:rPr>
                        <a:t>• Set authorisation limits</a:t>
                      </a:r>
                      <a:br>
                        <a:rPr lang="en-GB" sz="1000" dirty="0">
                          <a:effectLst/>
                          <a:latin typeface="+mn-lt"/>
                        </a:rPr>
                      </a:br>
                      <a:r>
                        <a:rPr lang="en-GB" sz="1000" dirty="0">
                          <a:effectLst/>
                          <a:latin typeface="+mn-lt"/>
                        </a:rPr>
                        <a:t>• Agree whistle-blowing anti fraud policy</a:t>
                      </a:r>
                      <a:br>
                        <a:rPr lang="en-GB" sz="1000" dirty="0">
                          <a:effectLst/>
                          <a:latin typeface="+mn-lt"/>
                        </a:rPr>
                      </a:br>
                      <a:r>
                        <a:rPr lang="en-GB" sz="1000" dirty="0">
                          <a:effectLst/>
                          <a:latin typeface="+mn-lt"/>
                        </a:rPr>
                        <a:t>• Review security of assets</a:t>
                      </a:r>
                      <a:br>
                        <a:rPr lang="en-GB" sz="1000" dirty="0">
                          <a:effectLst/>
                          <a:latin typeface="+mn-lt"/>
                        </a:rPr>
                      </a:br>
                      <a:r>
                        <a:rPr lang="en-GB" sz="1000" dirty="0">
                          <a:effectLst/>
                          <a:latin typeface="+mn-lt"/>
                        </a:rPr>
                        <a:t>• Identify insurable risks</a:t>
                      </a:r>
                    </a:p>
                  </a:txBody>
                  <a:tcPr marL="8105" marR="8443" marT="8443" marB="8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97160844"/>
                  </a:ext>
                </a:extLst>
              </a:tr>
            </a:tbl>
          </a:graphicData>
        </a:graphic>
      </p:graphicFrame>
    </p:spTree>
    <p:extLst>
      <p:ext uri="{BB962C8B-B14F-4D97-AF65-F5344CB8AC3E}">
        <p14:creationId xmlns:p14="http://schemas.microsoft.com/office/powerpoint/2010/main" val="113210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70CB-9A7F-CD42-A2FC-C0963DEB8E37}"/>
              </a:ext>
            </a:extLst>
          </p:cNvPr>
          <p:cNvSpPr>
            <a:spLocks noGrp="1"/>
          </p:cNvSpPr>
          <p:nvPr>
            <p:ph type="title"/>
          </p:nvPr>
        </p:nvSpPr>
        <p:spPr>
          <a:xfrm>
            <a:off x="838199" y="365126"/>
            <a:ext cx="10523483" cy="621250"/>
          </a:xfrm>
        </p:spPr>
        <p:txBody>
          <a:bodyPr>
            <a:normAutofit fontScale="90000"/>
          </a:bodyPr>
          <a:lstStyle/>
          <a:p>
            <a:r>
              <a:rPr lang="en-US" b="1" dirty="0"/>
              <a:t>Environmental or External Factors </a:t>
            </a:r>
          </a:p>
        </p:txBody>
      </p:sp>
      <p:graphicFrame>
        <p:nvGraphicFramePr>
          <p:cNvPr id="9" name="Content Placeholder 8">
            <a:extLst>
              <a:ext uri="{FF2B5EF4-FFF2-40B4-BE49-F238E27FC236}">
                <a16:creationId xmlns:a16="http://schemas.microsoft.com/office/drawing/2014/main" id="{ABD9884E-64D8-FA4F-BB1A-0E3183653D72}"/>
              </a:ext>
            </a:extLst>
          </p:cNvPr>
          <p:cNvGraphicFramePr>
            <a:graphicFrameLocks noGrp="1"/>
          </p:cNvGraphicFramePr>
          <p:nvPr>
            <p:ph idx="1"/>
            <p:extLst>
              <p:ext uri="{D42A27DB-BD31-4B8C-83A1-F6EECF244321}">
                <p14:modId xmlns:p14="http://schemas.microsoft.com/office/powerpoint/2010/main" val="4039518962"/>
              </p:ext>
            </p:extLst>
          </p:nvPr>
        </p:nvGraphicFramePr>
        <p:xfrm>
          <a:off x="838201" y="1292772"/>
          <a:ext cx="8633603" cy="4578853"/>
        </p:xfrm>
        <a:graphic>
          <a:graphicData uri="http://schemas.openxmlformats.org/drawingml/2006/table">
            <a:tbl>
              <a:tblPr/>
              <a:tblGrid>
                <a:gridCol w="1214886">
                  <a:extLst>
                    <a:ext uri="{9D8B030D-6E8A-4147-A177-3AD203B41FA5}">
                      <a16:colId xmlns:a16="http://schemas.microsoft.com/office/drawing/2014/main" val="4136994103"/>
                    </a:ext>
                  </a:extLst>
                </a:gridCol>
                <a:gridCol w="2355011">
                  <a:extLst>
                    <a:ext uri="{9D8B030D-6E8A-4147-A177-3AD203B41FA5}">
                      <a16:colId xmlns:a16="http://schemas.microsoft.com/office/drawing/2014/main" val="174200465"/>
                    </a:ext>
                  </a:extLst>
                </a:gridCol>
                <a:gridCol w="5063706">
                  <a:extLst>
                    <a:ext uri="{9D8B030D-6E8A-4147-A177-3AD203B41FA5}">
                      <a16:colId xmlns:a16="http://schemas.microsoft.com/office/drawing/2014/main" val="1635025177"/>
                    </a:ext>
                  </a:extLst>
                </a:gridCol>
              </a:tblGrid>
              <a:tr h="258004">
                <a:tc>
                  <a:txBody>
                    <a:bodyPr/>
                    <a:lstStyle/>
                    <a:p>
                      <a:pPr algn="l" fontAlgn="t"/>
                      <a:r>
                        <a:rPr lang="en-GB" sz="1200" b="1" dirty="0">
                          <a:solidFill>
                            <a:srgbClr val="0B0C0C"/>
                          </a:solidFill>
                          <a:effectLst/>
                          <a:latin typeface="+mn-lt"/>
                        </a:rPr>
                        <a:t>Potential risk</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Potential impact</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Steps to mitigate risk</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29413450"/>
                  </a:ext>
                </a:extLst>
              </a:tr>
              <a:tr h="895950">
                <a:tc>
                  <a:txBody>
                    <a:bodyPr/>
                    <a:lstStyle/>
                    <a:p>
                      <a:pPr algn="l" fontAlgn="t"/>
                      <a:r>
                        <a:rPr lang="en-GB" sz="1000" b="1" dirty="0">
                          <a:solidFill>
                            <a:srgbClr val="0B0C0C"/>
                          </a:solidFill>
                          <a:effectLst/>
                          <a:latin typeface="+mn-lt"/>
                        </a:rPr>
                        <a:t>Public perception</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Impact on voluntary income</a:t>
                      </a:r>
                    </a:p>
                    <a:p>
                      <a:pPr marL="171450" indent="-171450" fontAlgn="t">
                        <a:buFont typeface="Arial" panose="020B0604020202020204" pitchFamily="34" charset="0"/>
                        <a:buChar char="•"/>
                      </a:pPr>
                      <a:r>
                        <a:rPr lang="en-GB" sz="1000" dirty="0">
                          <a:effectLst/>
                          <a:latin typeface="+mn-lt"/>
                        </a:rPr>
                        <a:t>Impact on use of services by beneficiaries</a:t>
                      </a:r>
                    </a:p>
                    <a:p>
                      <a:pPr marL="171450" indent="-171450" fontAlgn="t">
                        <a:buFont typeface="Arial" panose="020B0604020202020204" pitchFamily="34" charset="0"/>
                        <a:buChar char="•"/>
                      </a:pPr>
                      <a:r>
                        <a:rPr lang="en-GB" sz="1000" dirty="0">
                          <a:effectLst/>
                          <a:latin typeface="+mn-lt"/>
                        </a:rPr>
                        <a:t>Ability to access grants or contract funding</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fontAlgn="t"/>
                      <a:r>
                        <a:rPr lang="en-GB" sz="1000" dirty="0">
                          <a:effectLst/>
                          <a:latin typeface="+mn-lt"/>
                        </a:rPr>
                        <a:t>• Communicate with supporters and beneficiaries</a:t>
                      </a:r>
                      <a:br>
                        <a:rPr lang="en-GB" sz="1000" dirty="0">
                          <a:effectLst/>
                          <a:latin typeface="+mn-lt"/>
                        </a:rPr>
                      </a:br>
                      <a:r>
                        <a:rPr lang="en-GB" sz="1000" dirty="0">
                          <a:effectLst/>
                          <a:latin typeface="+mn-lt"/>
                        </a:rPr>
                        <a:t>• Ensure good quality reporting of the charity’s activities and financial situation</a:t>
                      </a:r>
                      <a:br>
                        <a:rPr lang="en-GB" sz="1000" dirty="0">
                          <a:effectLst/>
                          <a:latin typeface="+mn-lt"/>
                        </a:rPr>
                      </a:br>
                      <a:r>
                        <a:rPr lang="en-GB" sz="1000" dirty="0">
                          <a:effectLst/>
                          <a:latin typeface="+mn-lt"/>
                        </a:rPr>
                        <a:t>• Implement public relations training/procedures</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8968155"/>
                  </a:ext>
                </a:extLst>
              </a:tr>
              <a:tr h="835248">
                <a:tc>
                  <a:txBody>
                    <a:bodyPr/>
                    <a:lstStyle/>
                    <a:p>
                      <a:pPr algn="l" fontAlgn="t"/>
                      <a:r>
                        <a:rPr lang="en-GB" sz="1000" b="1" dirty="0">
                          <a:solidFill>
                            <a:srgbClr val="0B0C0C"/>
                          </a:solidFill>
                          <a:effectLst/>
                          <a:latin typeface="+mn-lt"/>
                        </a:rPr>
                        <a:t>Adverse publicity</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Loss of donor confidence or funding</a:t>
                      </a:r>
                    </a:p>
                    <a:p>
                      <a:pPr marL="171450" indent="-171450" fontAlgn="t">
                        <a:buFont typeface="Arial" panose="020B0604020202020204" pitchFamily="34" charset="0"/>
                        <a:buChar char="•"/>
                      </a:pPr>
                      <a:r>
                        <a:rPr lang="en-GB" sz="1000" dirty="0">
                          <a:effectLst/>
                          <a:latin typeface="+mn-lt"/>
                        </a:rPr>
                        <a:t>Loss of influence</a:t>
                      </a:r>
                    </a:p>
                    <a:p>
                      <a:pPr marL="171450" indent="-171450" fontAlgn="t">
                        <a:buFont typeface="Arial" panose="020B0604020202020204" pitchFamily="34" charset="0"/>
                        <a:buChar char="•"/>
                      </a:pPr>
                      <a:r>
                        <a:rPr lang="en-GB" sz="1000" dirty="0">
                          <a:effectLst/>
                          <a:latin typeface="+mn-lt"/>
                        </a:rPr>
                        <a:t>Impact on morale of staff</a:t>
                      </a:r>
                    </a:p>
                    <a:p>
                      <a:pPr marL="171450" indent="-171450" fontAlgn="t">
                        <a:buFont typeface="Arial" panose="020B0604020202020204" pitchFamily="34" charset="0"/>
                        <a:buChar char="•"/>
                      </a:pPr>
                      <a:r>
                        <a:rPr lang="en-GB" sz="1000" dirty="0">
                          <a:effectLst/>
                          <a:latin typeface="+mn-lt"/>
                        </a:rPr>
                        <a:t>Loss of beneficiary confidence</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Implement complaints procedures (both internal and external)</a:t>
                      </a:r>
                    </a:p>
                    <a:p>
                      <a:pPr marL="171450" indent="-171450" fontAlgn="t">
                        <a:buFont typeface="Arial" panose="020B0604020202020204" pitchFamily="34" charset="0"/>
                        <a:buChar char="•"/>
                      </a:pPr>
                      <a:r>
                        <a:rPr lang="en-GB" sz="1000" dirty="0">
                          <a:effectLst/>
                          <a:latin typeface="+mn-lt"/>
                        </a:rPr>
                        <a:t>Agree proper review procedures for complaints</a:t>
                      </a:r>
                    </a:p>
                    <a:p>
                      <a:pPr marL="171450" indent="-171450" fontAlgn="t">
                        <a:buFont typeface="Arial" panose="020B0604020202020204" pitchFamily="34" charset="0"/>
                        <a:buChar char="•"/>
                      </a:pPr>
                      <a:r>
                        <a:rPr lang="en-GB" sz="1000" dirty="0">
                          <a:effectLst/>
                          <a:latin typeface="+mn-lt"/>
                        </a:rPr>
                        <a:t>Agree a crisis management strategy for handling - including consistency of key messages and a nominated spokesperson</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7576893"/>
                  </a:ext>
                </a:extLst>
              </a:tr>
              <a:tr h="726740">
                <a:tc>
                  <a:txBody>
                    <a:bodyPr/>
                    <a:lstStyle/>
                    <a:p>
                      <a:pPr algn="l" fontAlgn="t"/>
                      <a:r>
                        <a:rPr lang="en-GB" sz="1000" b="1">
                          <a:solidFill>
                            <a:srgbClr val="0B0C0C"/>
                          </a:solidFill>
                          <a:effectLst/>
                          <a:latin typeface="+mn-lt"/>
                        </a:rPr>
                        <a:t>Relationship with funders</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Deterioration in relationship may impact on funding and support available</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Ensure regular contact and briefings to major funders</a:t>
                      </a:r>
                    </a:p>
                    <a:p>
                      <a:pPr marL="171450" indent="-171450" fontAlgn="t">
                        <a:buFont typeface="Arial" panose="020B0604020202020204" pitchFamily="34" charset="0"/>
                        <a:buChar char="•"/>
                      </a:pPr>
                      <a:r>
                        <a:rPr lang="en-GB" sz="1000" dirty="0">
                          <a:effectLst/>
                          <a:latin typeface="+mn-lt"/>
                        </a:rPr>
                        <a:t>Report fully on projects</a:t>
                      </a:r>
                    </a:p>
                    <a:p>
                      <a:pPr marL="171450" indent="-171450" fontAlgn="t">
                        <a:buFont typeface="Arial" panose="020B0604020202020204" pitchFamily="34" charset="0"/>
                        <a:buChar char="•"/>
                      </a:pPr>
                      <a:r>
                        <a:rPr lang="en-GB" sz="1000" dirty="0">
                          <a:effectLst/>
                          <a:latin typeface="+mn-lt"/>
                        </a:rPr>
                        <a:t>Meet funders’ terms and conditions</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7976300"/>
                  </a:ext>
                </a:extLst>
              </a:tr>
              <a:tr h="835248">
                <a:tc>
                  <a:txBody>
                    <a:bodyPr/>
                    <a:lstStyle/>
                    <a:p>
                      <a:pPr algn="l" fontAlgn="t"/>
                      <a:r>
                        <a:rPr lang="en-GB" sz="1000" b="1">
                          <a:solidFill>
                            <a:srgbClr val="0B0C0C"/>
                          </a:solidFill>
                          <a:effectLst/>
                          <a:latin typeface="+mn-lt"/>
                        </a:rPr>
                        <a:t>Demographic consideration</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Impact of demographic distribution of donors or beneficiaries</a:t>
                      </a:r>
                    </a:p>
                    <a:p>
                      <a:pPr marL="171450" indent="-171450" fontAlgn="t">
                        <a:buFont typeface="Arial" panose="020B0604020202020204" pitchFamily="34" charset="0"/>
                        <a:buChar char="•"/>
                      </a:pPr>
                      <a:r>
                        <a:rPr lang="en-GB" sz="1000" dirty="0">
                          <a:effectLst/>
                          <a:latin typeface="+mn-lt"/>
                        </a:rPr>
                        <a:t>Increasing or decreasing beneficiary class</a:t>
                      </a:r>
                    </a:p>
                    <a:p>
                      <a:pPr marL="171450" indent="-171450" fontAlgn="t">
                        <a:buFont typeface="Arial" panose="020B0604020202020204" pitchFamily="34" charset="0"/>
                        <a:buChar char="•"/>
                      </a:pPr>
                      <a:r>
                        <a:rPr lang="en-GB" sz="1000" dirty="0">
                          <a:effectLst/>
                          <a:latin typeface="+mn-lt"/>
                        </a:rPr>
                        <a:t>Increasing or decreasing donor class</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Profile donor base</a:t>
                      </a:r>
                    </a:p>
                    <a:p>
                      <a:pPr marL="171450" indent="-171450" fontAlgn="t">
                        <a:buFont typeface="Arial" panose="020B0604020202020204" pitchFamily="34" charset="0"/>
                        <a:buChar char="•"/>
                      </a:pPr>
                      <a:r>
                        <a:rPr lang="en-GB" sz="1000" dirty="0">
                          <a:effectLst/>
                          <a:latin typeface="+mn-lt"/>
                        </a:rPr>
                        <a:t>Profile and understand beneficiary needs</a:t>
                      </a:r>
                    </a:p>
                    <a:p>
                      <a:pPr marL="171450" indent="-171450" fontAlgn="t">
                        <a:buFont typeface="Arial" panose="020B0604020202020204" pitchFamily="34" charset="0"/>
                        <a:buChar char="•"/>
                      </a:pPr>
                      <a:r>
                        <a:rPr lang="en-GB" sz="1000" dirty="0">
                          <a:effectLst/>
                          <a:latin typeface="+mn-lt"/>
                        </a:rPr>
                        <a:t>Use actuarial analysis to establish future funding requirements</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82638789"/>
                  </a:ext>
                </a:extLst>
              </a:tr>
              <a:tr h="1027663">
                <a:tc>
                  <a:txBody>
                    <a:bodyPr/>
                    <a:lstStyle/>
                    <a:p>
                      <a:pPr algn="l" fontAlgn="t"/>
                      <a:r>
                        <a:rPr lang="en-GB" sz="1000" b="1">
                          <a:solidFill>
                            <a:srgbClr val="0B0C0C"/>
                          </a:solidFill>
                          <a:effectLst/>
                          <a:latin typeface="+mn-lt"/>
                        </a:rPr>
                        <a:t>Government policy</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Availability of contract and grant funding</a:t>
                      </a:r>
                    </a:p>
                    <a:p>
                      <a:pPr marL="171450" indent="-171450" fontAlgn="t">
                        <a:buFont typeface="Arial" panose="020B0604020202020204" pitchFamily="34" charset="0"/>
                        <a:buChar char="•"/>
                      </a:pPr>
                      <a:r>
                        <a:rPr lang="en-GB" sz="1000" dirty="0">
                          <a:effectLst/>
                          <a:latin typeface="+mn-lt"/>
                        </a:rPr>
                        <a:t>Impact of tax regime on voluntary giving</a:t>
                      </a:r>
                    </a:p>
                    <a:p>
                      <a:pPr marL="171450" indent="-171450" fontAlgn="t">
                        <a:buFont typeface="Arial" panose="020B0604020202020204" pitchFamily="34" charset="0"/>
                        <a:buChar char="•"/>
                      </a:pPr>
                      <a:r>
                        <a:rPr lang="en-GB" sz="1000" dirty="0">
                          <a:effectLst/>
                          <a:latin typeface="+mn-lt"/>
                        </a:rPr>
                        <a:t>Impact of general legislation or regulation on activities undertaken</a:t>
                      </a:r>
                    </a:p>
                    <a:p>
                      <a:pPr marL="171450" indent="-171450" fontAlgn="t">
                        <a:buFont typeface="Arial" panose="020B0604020202020204" pitchFamily="34" charset="0"/>
                        <a:buChar char="•"/>
                      </a:pPr>
                      <a:r>
                        <a:rPr lang="en-GB" sz="1000" dirty="0">
                          <a:effectLst/>
                          <a:latin typeface="+mn-lt"/>
                        </a:rPr>
                        <a:t>Role of voluntary sector</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dirty="0">
                          <a:effectLst/>
                          <a:latin typeface="+mn-lt"/>
                        </a:rPr>
                        <a:t>Monitor proposed legal and regulatory changes</a:t>
                      </a:r>
                    </a:p>
                    <a:p>
                      <a:pPr marL="171450" indent="-171450" fontAlgn="t">
                        <a:buFont typeface="Arial" panose="020B0604020202020204" pitchFamily="34" charset="0"/>
                        <a:buChar char="•"/>
                      </a:pPr>
                      <a:r>
                        <a:rPr lang="en-GB" sz="1000" dirty="0">
                          <a:effectLst/>
                          <a:latin typeface="+mn-lt"/>
                        </a:rPr>
                        <a:t>Consider membership of appropriate umbrella bodies</a:t>
                      </a:r>
                    </a:p>
                  </a:txBody>
                  <a:tcPr marL="24936" marR="25975" marT="25975" marB="259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43154048"/>
                  </a:ext>
                </a:extLst>
              </a:tr>
            </a:tbl>
          </a:graphicData>
        </a:graphic>
      </p:graphicFrame>
      <p:sp>
        <p:nvSpPr>
          <p:cNvPr id="10" name="Rectangle 2">
            <a:extLst>
              <a:ext uri="{FF2B5EF4-FFF2-40B4-BE49-F238E27FC236}">
                <a16:creationId xmlns:a16="http://schemas.microsoft.com/office/drawing/2014/main" id="{F4D8F7C6-8139-0145-9C66-2E1607C15B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570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081B-AF61-244A-AA6F-D037F0C8EC8F}"/>
              </a:ext>
            </a:extLst>
          </p:cNvPr>
          <p:cNvSpPr>
            <a:spLocks noGrp="1"/>
          </p:cNvSpPr>
          <p:nvPr>
            <p:ph type="title"/>
          </p:nvPr>
        </p:nvSpPr>
        <p:spPr>
          <a:xfrm>
            <a:off x="838200" y="365126"/>
            <a:ext cx="10515600" cy="885704"/>
          </a:xfrm>
        </p:spPr>
        <p:txBody>
          <a:bodyPr/>
          <a:lstStyle/>
          <a:p>
            <a:r>
              <a:rPr lang="en-US" b="1" dirty="0"/>
              <a:t>Compliance risk. Rules and Regulations</a:t>
            </a:r>
          </a:p>
        </p:txBody>
      </p:sp>
      <p:graphicFrame>
        <p:nvGraphicFramePr>
          <p:cNvPr id="4" name="Content Placeholder 3">
            <a:extLst>
              <a:ext uri="{FF2B5EF4-FFF2-40B4-BE49-F238E27FC236}">
                <a16:creationId xmlns:a16="http://schemas.microsoft.com/office/drawing/2014/main" id="{9A5B4F34-44FB-0B47-A750-C214A1D80E67}"/>
              </a:ext>
            </a:extLst>
          </p:cNvPr>
          <p:cNvGraphicFramePr>
            <a:graphicFrameLocks noGrp="1"/>
          </p:cNvGraphicFramePr>
          <p:nvPr>
            <p:ph idx="1"/>
            <p:extLst>
              <p:ext uri="{D42A27DB-BD31-4B8C-83A1-F6EECF244321}">
                <p14:modId xmlns:p14="http://schemas.microsoft.com/office/powerpoint/2010/main" val="4149896252"/>
              </p:ext>
            </p:extLst>
          </p:nvPr>
        </p:nvGraphicFramePr>
        <p:xfrm>
          <a:off x="958969" y="1256281"/>
          <a:ext cx="8870880" cy="5043134"/>
        </p:xfrm>
        <a:graphic>
          <a:graphicData uri="http://schemas.openxmlformats.org/drawingml/2006/table">
            <a:tbl>
              <a:tblPr/>
              <a:tblGrid>
                <a:gridCol w="1732473">
                  <a:extLst>
                    <a:ext uri="{9D8B030D-6E8A-4147-A177-3AD203B41FA5}">
                      <a16:colId xmlns:a16="http://schemas.microsoft.com/office/drawing/2014/main" val="1334090589"/>
                    </a:ext>
                  </a:extLst>
                </a:gridCol>
                <a:gridCol w="2173856">
                  <a:extLst>
                    <a:ext uri="{9D8B030D-6E8A-4147-A177-3AD203B41FA5}">
                      <a16:colId xmlns:a16="http://schemas.microsoft.com/office/drawing/2014/main" val="1796547433"/>
                    </a:ext>
                  </a:extLst>
                </a:gridCol>
                <a:gridCol w="4964551">
                  <a:extLst>
                    <a:ext uri="{9D8B030D-6E8A-4147-A177-3AD203B41FA5}">
                      <a16:colId xmlns:a16="http://schemas.microsoft.com/office/drawing/2014/main" val="187924818"/>
                    </a:ext>
                  </a:extLst>
                </a:gridCol>
              </a:tblGrid>
              <a:tr h="222261">
                <a:tc>
                  <a:txBody>
                    <a:bodyPr/>
                    <a:lstStyle/>
                    <a:p>
                      <a:pPr algn="l" fontAlgn="t"/>
                      <a:r>
                        <a:rPr lang="en-GB" sz="1200" b="1" dirty="0">
                          <a:solidFill>
                            <a:srgbClr val="0B0C0C"/>
                          </a:solidFill>
                          <a:effectLst/>
                          <a:latin typeface="+mn-lt"/>
                        </a:rPr>
                        <a:t>Potential risk</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Potential impact</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en-GB" sz="1200" b="1" dirty="0">
                          <a:solidFill>
                            <a:srgbClr val="0B0C0C"/>
                          </a:solidFill>
                          <a:effectLst/>
                          <a:latin typeface="+mn-lt"/>
                        </a:rPr>
                        <a:t>Steps to mitigate risk</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6124498"/>
                  </a:ext>
                </a:extLst>
              </a:tr>
              <a:tr h="1238398">
                <a:tc>
                  <a:txBody>
                    <a:bodyPr/>
                    <a:lstStyle/>
                    <a:p>
                      <a:pPr algn="l" fontAlgn="t"/>
                      <a:r>
                        <a:rPr lang="en-GB" sz="1000" b="0" dirty="0">
                          <a:solidFill>
                            <a:srgbClr val="0B0C0C"/>
                          </a:solidFill>
                          <a:effectLst/>
                          <a:latin typeface="+mn-lt"/>
                        </a:rPr>
                        <a:t>Compliance with legislation and regulations appropriate to the activities, size and structure of the charity</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Fines, penalties or censure from licensing or activity regulators</a:t>
                      </a:r>
                    </a:p>
                    <a:p>
                      <a:pPr marL="171450" indent="-171450" fontAlgn="t">
                        <a:buFont typeface="Arial" panose="020B0604020202020204" pitchFamily="34" charset="0"/>
                        <a:buChar char="•"/>
                      </a:pPr>
                      <a:r>
                        <a:rPr lang="en-GB" sz="1000" b="0" dirty="0">
                          <a:effectLst/>
                          <a:latin typeface="+mn-lt"/>
                        </a:rPr>
                        <a:t>Loss of licence to undertake particular activity (see operational risks)</a:t>
                      </a:r>
                    </a:p>
                    <a:p>
                      <a:pPr marL="171450" indent="-171450" fontAlgn="t">
                        <a:buFont typeface="Arial" panose="020B0604020202020204" pitchFamily="34" charset="0"/>
                        <a:buChar char="•"/>
                      </a:pPr>
                      <a:r>
                        <a:rPr lang="en-GB" sz="1000" b="0" dirty="0">
                          <a:effectLst/>
                          <a:latin typeface="+mn-lt"/>
                        </a:rPr>
                        <a:t>Employee or consumer action for negligence</a:t>
                      </a:r>
                    </a:p>
                    <a:p>
                      <a:pPr marL="171450" indent="-171450" fontAlgn="t">
                        <a:buFont typeface="Arial" panose="020B0604020202020204" pitchFamily="34" charset="0"/>
                        <a:buChar char="•"/>
                      </a:pPr>
                      <a:r>
                        <a:rPr lang="en-GB" sz="1000" b="0" dirty="0">
                          <a:effectLst/>
                          <a:latin typeface="+mn-lt"/>
                        </a:rPr>
                        <a:t>Reputational risks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Identify key legal and regulatory requirements</a:t>
                      </a:r>
                    </a:p>
                    <a:p>
                      <a:pPr marL="171450" indent="-171450" fontAlgn="t">
                        <a:buFont typeface="Arial" panose="020B0604020202020204" pitchFamily="34" charset="0"/>
                        <a:buChar char="•"/>
                      </a:pPr>
                      <a:r>
                        <a:rPr lang="en-GB" sz="1000" b="0" dirty="0">
                          <a:effectLst/>
                          <a:latin typeface="+mn-lt"/>
                        </a:rPr>
                        <a:t>Allocate responsibility for key compliance procedure</a:t>
                      </a:r>
                    </a:p>
                    <a:p>
                      <a:pPr marL="171450" indent="-171450" fontAlgn="t">
                        <a:buFont typeface="Arial" panose="020B0604020202020204" pitchFamily="34" charset="0"/>
                        <a:buChar char="•"/>
                      </a:pPr>
                      <a:r>
                        <a:rPr lang="en-GB" sz="1000" b="0" dirty="0">
                          <a:effectLst/>
                          <a:latin typeface="+mn-lt"/>
                        </a:rPr>
                        <a:t>Put in place compliance monitoring and reporting</a:t>
                      </a:r>
                    </a:p>
                    <a:p>
                      <a:pPr marL="171450" indent="-171450" fontAlgn="t">
                        <a:buFont typeface="Arial" panose="020B0604020202020204" pitchFamily="34" charset="0"/>
                        <a:buChar char="•"/>
                      </a:pPr>
                      <a:r>
                        <a:rPr lang="en-GB" sz="1000" b="0" dirty="0">
                          <a:effectLst/>
                          <a:latin typeface="+mn-lt"/>
                        </a:rPr>
                        <a:t>Prepare for compliance visits</a:t>
                      </a:r>
                    </a:p>
                    <a:p>
                      <a:pPr marL="171450" indent="-171450" fontAlgn="t">
                        <a:buFont typeface="Arial" panose="020B0604020202020204" pitchFamily="34" charset="0"/>
                        <a:buChar char="•"/>
                      </a:pPr>
                      <a:r>
                        <a:rPr lang="en-GB" sz="1000" b="0" dirty="0">
                          <a:effectLst/>
                          <a:latin typeface="+mn-lt"/>
                        </a:rPr>
                        <a:t>Obtain compliance reports from regulators (where appropriate) - auditors and staff to consider and action at appropriate level</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46283293"/>
                  </a:ext>
                </a:extLst>
              </a:tr>
              <a:tr h="1238398">
                <a:tc>
                  <a:txBody>
                    <a:bodyPr/>
                    <a:lstStyle/>
                    <a:p>
                      <a:pPr algn="l" fontAlgn="t"/>
                      <a:r>
                        <a:rPr lang="en-GB" sz="1000" b="0" dirty="0">
                          <a:solidFill>
                            <a:srgbClr val="0B0C0C"/>
                          </a:solidFill>
                          <a:effectLst/>
                          <a:latin typeface="+mn-lt"/>
                        </a:rPr>
                        <a:t>Regulatory reporting requirements: Financial and other reporting requirements will be dependent on how the charity is constituted and may also vary according to funding arrangements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Regulatory action</a:t>
                      </a:r>
                    </a:p>
                    <a:p>
                      <a:pPr marL="171450" indent="-171450" fontAlgn="t">
                        <a:buFont typeface="Arial" panose="020B0604020202020204" pitchFamily="34" charset="0"/>
                        <a:buChar char="•"/>
                      </a:pPr>
                      <a:r>
                        <a:rPr lang="en-GB" sz="1000" b="0" dirty="0">
                          <a:effectLst/>
                          <a:latin typeface="+mn-lt"/>
                        </a:rPr>
                        <a:t>Reputational risks</a:t>
                      </a:r>
                    </a:p>
                    <a:p>
                      <a:pPr marL="171450" indent="-171450" fontAlgn="t">
                        <a:buFont typeface="Arial" panose="020B0604020202020204" pitchFamily="34" charset="0"/>
                        <a:buChar char="•"/>
                      </a:pPr>
                      <a:r>
                        <a:rPr lang="en-GB" sz="1000" b="0" dirty="0">
                          <a:effectLst/>
                          <a:latin typeface="+mn-lt"/>
                        </a:rPr>
                        <a:t>Impact on funding</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Review and agree compliance procedures and allocation of staff responsibilities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1896060"/>
                  </a:ext>
                </a:extLst>
              </a:tr>
              <a:tr h="1407754">
                <a:tc>
                  <a:txBody>
                    <a:bodyPr/>
                    <a:lstStyle/>
                    <a:p>
                      <a:pPr algn="l" fontAlgn="t"/>
                      <a:r>
                        <a:rPr lang="en-GB" sz="1000" b="0">
                          <a:solidFill>
                            <a:srgbClr val="0B0C0C"/>
                          </a:solidFill>
                          <a:effectLst/>
                          <a:latin typeface="+mn-lt"/>
                        </a:rPr>
                        <a:t>Taxation</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Penalties, interest and ‘back duty’ assessments</a:t>
                      </a:r>
                    </a:p>
                    <a:p>
                      <a:pPr marL="171450" indent="-171450" fontAlgn="t">
                        <a:buFont typeface="Arial" panose="020B0604020202020204" pitchFamily="34" charset="0"/>
                        <a:buChar char="•"/>
                      </a:pPr>
                      <a:r>
                        <a:rPr lang="en-GB" sz="1000" b="0" dirty="0">
                          <a:effectLst/>
                          <a:latin typeface="+mn-lt"/>
                        </a:rPr>
                        <a:t>Loss of income e.g. failure to utilise gift aid arrangements</a:t>
                      </a:r>
                    </a:p>
                    <a:p>
                      <a:pPr marL="171450" indent="-171450" fontAlgn="t">
                        <a:buFont typeface="Arial" panose="020B0604020202020204" pitchFamily="34" charset="0"/>
                        <a:buChar char="•"/>
                      </a:pPr>
                      <a:r>
                        <a:rPr lang="en-GB" sz="1000" b="0" dirty="0">
                          <a:effectLst/>
                          <a:latin typeface="+mn-lt"/>
                        </a:rPr>
                        <a:t>Loss of mandatory or discretionary rate relief</a:t>
                      </a:r>
                    </a:p>
                    <a:p>
                      <a:pPr marL="171450" indent="-171450" fontAlgn="t">
                        <a:buFont typeface="Arial" panose="020B0604020202020204" pitchFamily="34" charset="0"/>
                        <a:buChar char="•"/>
                      </a:pPr>
                      <a:r>
                        <a:rPr lang="en-GB" sz="1000" b="0" dirty="0">
                          <a:effectLst/>
                          <a:latin typeface="+mn-lt"/>
                        </a:rPr>
                        <a:t>Failure to utilise tax exemptions and reliefs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Review tax compliance procedures (income tax and others pertaining to the charity (VAT, corporation tax, etc). </a:t>
                      </a:r>
                    </a:p>
                    <a:p>
                      <a:pPr marL="171450" indent="-171450" fontAlgn="t">
                        <a:buFont typeface="Arial" panose="020B0604020202020204" pitchFamily="34" charset="0"/>
                        <a:buChar char="•"/>
                      </a:pPr>
                      <a:r>
                        <a:rPr lang="en-GB" sz="1000" b="0" dirty="0">
                          <a:effectLst/>
                          <a:latin typeface="+mn-lt"/>
                        </a:rPr>
                        <a:t>File timely tax returns</a:t>
                      </a:r>
                    </a:p>
                    <a:p>
                      <a:pPr marL="171450" indent="-171450" fontAlgn="t">
                        <a:buFont typeface="Arial" panose="020B0604020202020204" pitchFamily="34" charset="0"/>
                        <a:buChar char="•"/>
                      </a:pPr>
                      <a:r>
                        <a:rPr lang="en-GB" sz="1000" b="0" dirty="0">
                          <a:effectLst/>
                          <a:latin typeface="+mn-lt"/>
                        </a:rPr>
                        <a:t>Understand exemptions and reliefs available (direct tax and VAT)</a:t>
                      </a:r>
                    </a:p>
                    <a:p>
                      <a:pPr marL="171450" indent="-171450" fontAlgn="t">
                        <a:buFont typeface="Arial" panose="020B0604020202020204" pitchFamily="34" charset="0"/>
                        <a:buChar char="•"/>
                      </a:pPr>
                      <a:r>
                        <a:rPr lang="en-GB" sz="1000" b="0" dirty="0">
                          <a:effectLst/>
                          <a:latin typeface="+mn-lt"/>
                        </a:rPr>
                        <a:t>Take advice on employment status and contract terms and tax</a:t>
                      </a:r>
                    </a:p>
                    <a:p>
                      <a:pPr marL="171450" indent="-171450" fontAlgn="t">
                        <a:buFont typeface="Arial" panose="020B0604020202020204" pitchFamily="34" charset="0"/>
                        <a:buChar char="•"/>
                      </a:pPr>
                      <a:r>
                        <a:rPr lang="en-GB" sz="1000" b="0" dirty="0">
                          <a:effectLst/>
                          <a:latin typeface="+mn-lt"/>
                        </a:rPr>
                        <a:t>Implement budget and financial reporting identifying trading receipts, and tax recoveries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63299445"/>
                  </a:ext>
                </a:extLst>
              </a:tr>
              <a:tr h="899686">
                <a:tc>
                  <a:txBody>
                    <a:bodyPr/>
                    <a:lstStyle/>
                    <a:p>
                      <a:pPr algn="l" fontAlgn="t"/>
                      <a:r>
                        <a:rPr lang="en-GB" sz="1000" b="0">
                          <a:solidFill>
                            <a:srgbClr val="0B0C0C"/>
                          </a:solidFill>
                          <a:effectLst/>
                          <a:latin typeface="+mn-lt"/>
                        </a:rPr>
                        <a:t>Professional advice</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Lack of investment strategy or management</a:t>
                      </a:r>
                    </a:p>
                    <a:p>
                      <a:pPr marL="171450" indent="-171450" fontAlgn="t">
                        <a:buFont typeface="Arial" panose="020B0604020202020204" pitchFamily="34" charset="0"/>
                        <a:buChar char="•"/>
                      </a:pPr>
                      <a:r>
                        <a:rPr lang="en-GB" sz="1000" b="0" dirty="0">
                          <a:effectLst/>
                          <a:latin typeface="+mn-lt"/>
                        </a:rPr>
                        <a:t>Failure to optimise fiscal position</a:t>
                      </a:r>
                    </a:p>
                    <a:p>
                      <a:pPr marL="171450" indent="-171450" fontAlgn="t">
                        <a:buFont typeface="Arial" panose="020B0604020202020204" pitchFamily="34" charset="0"/>
                        <a:buChar char="•"/>
                      </a:pPr>
                      <a:r>
                        <a:rPr lang="en-GB" sz="1000" b="0" dirty="0">
                          <a:effectLst/>
                          <a:latin typeface="+mn-lt"/>
                        </a:rPr>
                        <a:t>Contract risks</a:t>
                      </a:r>
                    </a:p>
                    <a:p>
                      <a:pPr marL="171450" indent="-171450" fontAlgn="t">
                        <a:buFont typeface="Arial" panose="020B0604020202020204" pitchFamily="34" charset="0"/>
                        <a:buChar char="•"/>
                      </a:pPr>
                      <a:r>
                        <a:rPr lang="en-GB" sz="1000" b="0" dirty="0">
                          <a:effectLst/>
                          <a:latin typeface="+mn-lt"/>
                        </a:rPr>
                        <a:t>Failure to address compliance risks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000" b="0" dirty="0">
                          <a:effectLst/>
                          <a:latin typeface="+mn-lt"/>
                        </a:rPr>
                        <a:t>Identify and ensure access to professional advice</a:t>
                      </a:r>
                    </a:p>
                    <a:p>
                      <a:pPr marL="171450" indent="-171450" fontAlgn="t">
                        <a:buFont typeface="Arial" panose="020B0604020202020204" pitchFamily="34" charset="0"/>
                        <a:buChar char="•"/>
                      </a:pPr>
                      <a:r>
                        <a:rPr lang="en-GB" sz="1000" b="0" dirty="0">
                          <a:effectLst/>
                          <a:latin typeface="+mn-lt"/>
                        </a:rPr>
                        <a:t>Identify issues where advice is required</a:t>
                      </a:r>
                    </a:p>
                    <a:p>
                      <a:pPr marL="171450" indent="-171450" fontAlgn="t">
                        <a:buFont typeface="Arial" panose="020B0604020202020204" pitchFamily="34" charset="0"/>
                        <a:buChar char="•"/>
                      </a:pPr>
                      <a:r>
                        <a:rPr lang="en-GB" sz="1000" b="0" dirty="0">
                          <a:effectLst/>
                          <a:latin typeface="+mn-lt"/>
                        </a:rPr>
                        <a:t>Conduct compliance reviews</a:t>
                      </a:r>
                    </a:p>
                  </a:txBody>
                  <a:tcPr marL="22852" marR="23804" marT="23804" marB="238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3467848"/>
                  </a:ext>
                </a:extLst>
              </a:tr>
            </a:tbl>
          </a:graphicData>
        </a:graphic>
      </p:graphicFrame>
      <p:sp>
        <p:nvSpPr>
          <p:cNvPr id="5" name="Rectangle 1">
            <a:extLst>
              <a:ext uri="{FF2B5EF4-FFF2-40B4-BE49-F238E27FC236}">
                <a16:creationId xmlns:a16="http://schemas.microsoft.com/office/drawing/2014/main" id="{B4285D4A-B747-8D45-801F-A935B16C5A1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948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4AFF-9EF3-1C48-A23C-F3DEF9C23413}"/>
              </a:ext>
            </a:extLst>
          </p:cNvPr>
          <p:cNvSpPr>
            <a:spLocks noGrp="1"/>
          </p:cNvSpPr>
          <p:nvPr>
            <p:ph type="title"/>
          </p:nvPr>
        </p:nvSpPr>
        <p:spPr>
          <a:xfrm>
            <a:off x="589560" y="856180"/>
            <a:ext cx="5279408" cy="1128068"/>
          </a:xfrm>
        </p:spPr>
        <p:txBody>
          <a:bodyPr anchor="ctr">
            <a:normAutofit/>
          </a:bodyPr>
          <a:lstStyle/>
          <a:p>
            <a:r>
              <a:rPr lang="en-US" sz="3700" b="1" dirty="0"/>
              <a:t>Some guidelines for this session </a:t>
            </a:r>
          </a:p>
        </p:txBody>
      </p:sp>
      <p:sp>
        <p:nvSpPr>
          <p:cNvPr id="3" name="Content Placeholder 2">
            <a:extLst>
              <a:ext uri="{FF2B5EF4-FFF2-40B4-BE49-F238E27FC236}">
                <a16:creationId xmlns:a16="http://schemas.microsoft.com/office/drawing/2014/main" id="{8D5FCCC4-84B9-0D4B-BB72-60244BB7381E}"/>
              </a:ext>
            </a:extLst>
          </p:cNvPr>
          <p:cNvSpPr>
            <a:spLocks noGrp="1"/>
          </p:cNvSpPr>
          <p:nvPr>
            <p:ph idx="1"/>
          </p:nvPr>
        </p:nvSpPr>
        <p:spPr>
          <a:xfrm>
            <a:off x="590718" y="2330505"/>
            <a:ext cx="5883653" cy="3979585"/>
          </a:xfrm>
        </p:spPr>
        <p:txBody>
          <a:bodyPr anchor="ctr">
            <a:normAutofit/>
          </a:bodyPr>
          <a:lstStyle/>
          <a:p>
            <a:pPr marL="0" indent="0">
              <a:buNone/>
            </a:pPr>
            <a:endParaRPr lang="en-US" sz="2000" dirty="0"/>
          </a:p>
          <a:p>
            <a:pPr marL="0" indent="0">
              <a:buNone/>
            </a:pPr>
            <a:r>
              <a:rPr lang="en-US" sz="2000" dirty="0"/>
              <a:t>When you are not talking, turn on mute to prevent feedback. </a:t>
            </a:r>
          </a:p>
          <a:p>
            <a:pPr marL="0" indent="0">
              <a:buNone/>
            </a:pPr>
            <a:r>
              <a:rPr lang="en-US" sz="2000" dirty="0"/>
              <a:t>Keep your camera on if you can. If you have bandwidth problem, turn your camera off. </a:t>
            </a:r>
          </a:p>
          <a:p>
            <a:pPr marL="0" indent="0">
              <a:buNone/>
            </a:pPr>
            <a:r>
              <a:rPr lang="en-US" sz="2000" dirty="0"/>
              <a:t>Ask questions at the end of the webinar. Keep a notepaper and pen with you to remind yourself what you want to ask. </a:t>
            </a:r>
          </a:p>
          <a:p>
            <a:pPr marL="0" indent="0">
              <a:buNone/>
            </a:pPr>
            <a:endParaRPr lang="en-US" sz="2000" dirty="0"/>
          </a:p>
          <a:p>
            <a:pPr marL="0" indent="0">
              <a:buNone/>
            </a:pPr>
            <a:endParaRPr lang="en-US" sz="2000" dirty="0"/>
          </a:p>
          <a:p>
            <a:pPr marL="0" indent="0">
              <a:buNone/>
            </a:pPr>
            <a:endParaRPr lang="en-US" sz="2000" dirty="0"/>
          </a:p>
        </p:txBody>
      </p:sp>
      <p:pic>
        <p:nvPicPr>
          <p:cNvPr id="7" name="Picture 6" descr="Icon&#10;&#10;Description automatically generated">
            <a:extLst>
              <a:ext uri="{FF2B5EF4-FFF2-40B4-BE49-F238E27FC236}">
                <a16:creationId xmlns:a16="http://schemas.microsoft.com/office/drawing/2014/main" id="{C77D940E-D7BE-D44E-AA38-969A9F24B328}"/>
              </a:ext>
            </a:extLst>
          </p:cNvPr>
          <p:cNvPicPr>
            <a:picLocks noChangeAspect="1"/>
          </p:cNvPicPr>
          <p:nvPr/>
        </p:nvPicPr>
        <p:blipFill rotWithShape="1">
          <a:blip r:embed="rId2"/>
          <a:srcRect l="1975" r="259" b="3"/>
          <a:stretch/>
        </p:blipFill>
        <p:spPr>
          <a:xfrm>
            <a:off x="7083423" y="581892"/>
            <a:ext cx="4397433" cy="2518756"/>
          </a:xfrm>
          <a:prstGeom prst="rect">
            <a:avLst/>
          </a:prstGeom>
        </p:spPr>
      </p:pic>
      <p:pic>
        <p:nvPicPr>
          <p:cNvPr id="9" name="Picture 8" descr="A close up of a camera lens&#10;&#10;Description automatically generated">
            <a:extLst>
              <a:ext uri="{FF2B5EF4-FFF2-40B4-BE49-F238E27FC236}">
                <a16:creationId xmlns:a16="http://schemas.microsoft.com/office/drawing/2014/main" id="{CCDBBEE0-8105-4C4A-86BA-E6DEB35A742C}"/>
              </a:ext>
            </a:extLst>
          </p:cNvPr>
          <p:cNvPicPr>
            <a:picLocks noChangeAspect="1"/>
          </p:cNvPicPr>
          <p:nvPr/>
        </p:nvPicPr>
        <p:blipFill rotWithShape="1">
          <a:blip r:embed="rId3"/>
          <a:srcRect r="1" b="1481"/>
          <a:stretch/>
        </p:blipFill>
        <p:spPr>
          <a:xfrm>
            <a:off x="7083423" y="3707894"/>
            <a:ext cx="4395569" cy="2518756"/>
          </a:xfrm>
          <a:prstGeom prst="rect">
            <a:avLst/>
          </a:prstGeom>
        </p:spPr>
      </p:pic>
      <p:pic>
        <p:nvPicPr>
          <p:cNvPr id="4" name="Picture 3" descr="Tdh English">
            <a:extLst>
              <a:ext uri="{FF2B5EF4-FFF2-40B4-BE49-F238E27FC236}">
                <a16:creationId xmlns:a16="http://schemas.microsoft.com/office/drawing/2014/main" id="{97F9FC95-0024-FE4A-9326-6193EB940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0" y="6636445"/>
            <a:ext cx="1197204" cy="206517"/>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EE0824C4-C878-2742-855F-4EAD58422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78102" y="6429065"/>
            <a:ext cx="413897" cy="413897"/>
          </a:xfrm>
          <a:prstGeom prst="rect">
            <a:avLst/>
          </a:prstGeom>
        </p:spPr>
      </p:pic>
    </p:spTree>
    <p:extLst>
      <p:ext uri="{BB962C8B-B14F-4D97-AF65-F5344CB8AC3E}">
        <p14:creationId xmlns:p14="http://schemas.microsoft.com/office/powerpoint/2010/main" val="120251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C7E51CB-4906-4941-9A3C-130E5FBD2B79}"/>
              </a:ext>
            </a:extLst>
          </p:cNvPr>
          <p:cNvSpPr>
            <a:spLocks noGrp="1"/>
          </p:cNvSpPr>
          <p:nvPr>
            <p:ph type="title"/>
          </p:nvPr>
        </p:nvSpPr>
        <p:spPr>
          <a:xfrm>
            <a:off x="479394" y="1070800"/>
            <a:ext cx="3939688" cy="5583126"/>
          </a:xfrm>
        </p:spPr>
        <p:txBody>
          <a:bodyPr>
            <a:normAutofit/>
          </a:bodyPr>
          <a:lstStyle/>
          <a:p>
            <a:pPr algn="r"/>
            <a:r>
              <a:rPr lang="en-US" sz="8000" b="1" dirty="0"/>
              <a:t>The purpose of this Webinar</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descr="Tdh English">
            <a:extLst>
              <a:ext uri="{FF2B5EF4-FFF2-40B4-BE49-F238E27FC236}">
                <a16:creationId xmlns:a16="http://schemas.microsoft.com/office/drawing/2014/main" id="{CEBFFA82-50C2-564D-914C-126D6E9523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660739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570C0FF3-A7D0-C248-8C88-36AA7AF8B8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graphicFrame>
        <p:nvGraphicFramePr>
          <p:cNvPr id="15" name="Content Placeholder 2">
            <a:extLst>
              <a:ext uri="{FF2B5EF4-FFF2-40B4-BE49-F238E27FC236}">
                <a16:creationId xmlns:a16="http://schemas.microsoft.com/office/drawing/2014/main" id="{302A878F-8536-4EE2-AD62-160D40E1E4E9}"/>
              </a:ext>
            </a:extLst>
          </p:cNvPr>
          <p:cNvGraphicFramePr>
            <a:graphicFrameLocks noGrp="1"/>
          </p:cNvGraphicFramePr>
          <p:nvPr>
            <p:ph idx="1"/>
            <p:extLst>
              <p:ext uri="{D42A27DB-BD31-4B8C-83A1-F6EECF244321}">
                <p14:modId xmlns:p14="http://schemas.microsoft.com/office/powerpoint/2010/main" val="31741940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358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163E21B-F020-9A4D-8E7E-7811A23B8AAF}"/>
              </a:ext>
            </a:extLst>
          </p:cNvPr>
          <p:cNvSpPr>
            <a:spLocks noGrp="1"/>
          </p:cNvSpPr>
          <p:nvPr>
            <p:ph type="title"/>
          </p:nvPr>
        </p:nvSpPr>
        <p:spPr>
          <a:xfrm>
            <a:off x="838200" y="365125"/>
            <a:ext cx="8112162" cy="1325563"/>
          </a:xfrm>
        </p:spPr>
        <p:txBody>
          <a:bodyPr>
            <a:normAutofit/>
          </a:bodyPr>
          <a:lstStyle/>
          <a:p>
            <a:r>
              <a:rPr lang="en-US" b="1" dirty="0"/>
              <a:t>Expectations from the Webinar</a:t>
            </a:r>
          </a:p>
        </p:txBody>
      </p:sp>
      <p:sp>
        <p:nvSpPr>
          <p:cNvPr id="3" name="Content Placeholder 2">
            <a:extLst>
              <a:ext uri="{FF2B5EF4-FFF2-40B4-BE49-F238E27FC236}">
                <a16:creationId xmlns:a16="http://schemas.microsoft.com/office/drawing/2014/main" id="{2BD6C1F0-C31B-2E47-AEAD-FC78B4101785}"/>
              </a:ext>
            </a:extLst>
          </p:cNvPr>
          <p:cNvSpPr>
            <a:spLocks noGrp="1"/>
          </p:cNvSpPr>
          <p:nvPr>
            <p:ph idx="1"/>
          </p:nvPr>
        </p:nvSpPr>
        <p:spPr>
          <a:xfrm>
            <a:off x="838200" y="1825625"/>
            <a:ext cx="5393361" cy="4351338"/>
          </a:xfrm>
        </p:spPr>
        <p:txBody>
          <a:bodyPr>
            <a:normAutofit/>
          </a:bodyPr>
          <a:lstStyle/>
          <a:p>
            <a:pPr marL="0" indent="0">
              <a:buNone/>
            </a:pPr>
            <a:r>
              <a:rPr lang="en-US" dirty="0"/>
              <a:t>This is a short snapshot of a complex issue. We hope: </a:t>
            </a:r>
          </a:p>
          <a:p>
            <a:pPr marL="0" indent="0">
              <a:buNone/>
            </a:pPr>
            <a:endParaRPr lang="en-US" dirty="0"/>
          </a:p>
          <a:p>
            <a:r>
              <a:rPr lang="en-US" dirty="0"/>
              <a:t>That it will be interesting and thought provoking.</a:t>
            </a:r>
          </a:p>
          <a:p>
            <a:r>
              <a:rPr lang="en-US" dirty="0"/>
              <a:t>That it will be useful. </a:t>
            </a:r>
          </a:p>
          <a:p>
            <a:r>
              <a:rPr lang="en-US" dirty="0"/>
              <a:t>That it will help you reconsider risk in the work you do. </a:t>
            </a:r>
          </a:p>
        </p:txBody>
      </p:sp>
      <p:pic>
        <p:nvPicPr>
          <p:cNvPr id="7" name="Picture 6" descr="Text&#10;&#10;Description automatically generated with medium confidence">
            <a:extLst>
              <a:ext uri="{FF2B5EF4-FFF2-40B4-BE49-F238E27FC236}">
                <a16:creationId xmlns:a16="http://schemas.microsoft.com/office/drawing/2014/main" id="{67EB4170-7278-0C4D-A140-03926B6848F7}"/>
              </a:ext>
            </a:extLst>
          </p:cNvPr>
          <p:cNvPicPr>
            <a:picLocks noChangeAspect="1"/>
          </p:cNvPicPr>
          <p:nvPr/>
        </p:nvPicPr>
        <p:blipFill rotWithShape="1">
          <a:blip r:embed="rId2"/>
          <a:srcRect l="42761" r="1" b="1"/>
          <a:stretch/>
        </p:blipFill>
        <p:spPr>
          <a:xfrm>
            <a:off x="8800669" y="2071900"/>
            <a:ext cx="2664216" cy="266421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Tdh English">
            <a:extLst>
              <a:ext uri="{FF2B5EF4-FFF2-40B4-BE49-F238E27FC236}">
                <a16:creationId xmlns:a16="http://schemas.microsoft.com/office/drawing/2014/main" id="{836ABF73-DA18-6443-8878-E70E0C42C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660739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93AAAF4F-9D28-6547-BD6C-19C597BC0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281805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2CC1C4-631B-0141-BD27-5540AED03B1A}"/>
              </a:ext>
            </a:extLst>
          </p:cNvPr>
          <p:cNvSpPr>
            <a:spLocks noGrp="1"/>
          </p:cNvSpPr>
          <p:nvPr>
            <p:ph type="title"/>
          </p:nvPr>
        </p:nvSpPr>
        <p:spPr>
          <a:xfrm>
            <a:off x="621792" y="1161288"/>
            <a:ext cx="3602736" cy="4526280"/>
          </a:xfrm>
        </p:spPr>
        <p:txBody>
          <a:bodyPr>
            <a:normAutofit/>
          </a:bodyPr>
          <a:lstStyle/>
          <a:p>
            <a:r>
              <a:rPr lang="en-US" sz="4000" b="1"/>
              <a:t>The agenda for today </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FFF146-493F-6D47-9BB6-323C72BCA11A}"/>
              </a:ext>
            </a:extLst>
          </p:cNvPr>
          <p:cNvSpPr>
            <a:spLocks noGrp="1"/>
          </p:cNvSpPr>
          <p:nvPr>
            <p:ph idx="1"/>
          </p:nvPr>
        </p:nvSpPr>
        <p:spPr>
          <a:xfrm>
            <a:off x="5434149" y="932688"/>
            <a:ext cx="5916603" cy="4992624"/>
          </a:xfrm>
        </p:spPr>
        <p:txBody>
          <a:bodyPr anchor="ctr">
            <a:normAutofit/>
          </a:bodyPr>
          <a:lstStyle/>
          <a:p>
            <a:pPr lvl="0"/>
            <a:r>
              <a:rPr lang="en-US" sz="2000" b="1"/>
              <a:t>What is Risk Management and why is it important?</a:t>
            </a:r>
            <a:endParaRPr lang="en-GB" sz="2000" b="1"/>
          </a:p>
          <a:p>
            <a:pPr lvl="0"/>
            <a:r>
              <a:rPr lang="en-US" sz="2000" b="1"/>
              <a:t>What types of risks do charities face in the Gaza Strip and how do we categorize them?</a:t>
            </a:r>
            <a:endParaRPr lang="en-GB" sz="2000" b="1"/>
          </a:p>
          <a:p>
            <a:pPr lvl="0"/>
            <a:r>
              <a:rPr lang="en-US" sz="2000" b="1"/>
              <a:t>Managing risk </a:t>
            </a:r>
          </a:p>
          <a:p>
            <a:pPr lvl="0"/>
            <a:r>
              <a:rPr lang="en-GB" sz="2000" b="1"/>
              <a:t>Risk tolerant, risk averse. What’s the difference? </a:t>
            </a:r>
          </a:p>
          <a:p>
            <a:pPr lvl="0"/>
            <a:r>
              <a:rPr lang="en-US" sz="2000" b="1"/>
              <a:t>Establishing a risk policy </a:t>
            </a:r>
            <a:endParaRPr lang="en-GB" sz="2000" b="1"/>
          </a:p>
          <a:p>
            <a:pPr lvl="0"/>
            <a:r>
              <a:rPr lang="en-US" sz="2000" b="1"/>
              <a:t>Identifying and assessing risks</a:t>
            </a:r>
            <a:endParaRPr lang="en-GB" sz="2000" b="1"/>
          </a:p>
          <a:p>
            <a:pPr lvl="0"/>
            <a:r>
              <a:rPr lang="en-US" sz="2000" b="1"/>
              <a:t>Developing a heat map</a:t>
            </a:r>
            <a:endParaRPr lang="en-GB" sz="2000" b="1"/>
          </a:p>
          <a:p>
            <a:pPr lvl="0"/>
            <a:r>
              <a:rPr lang="en-US" sz="2000" b="1"/>
              <a:t>Periodic monitoring and assessment </a:t>
            </a:r>
            <a:endParaRPr lang="en-GB" sz="2000" b="1"/>
          </a:p>
          <a:p>
            <a:endParaRPr lang="en-US" sz="2000"/>
          </a:p>
        </p:txBody>
      </p:sp>
      <p:pic>
        <p:nvPicPr>
          <p:cNvPr id="4" name="Picture 3" descr="Tdh English">
            <a:extLst>
              <a:ext uri="{FF2B5EF4-FFF2-40B4-BE49-F238E27FC236}">
                <a16:creationId xmlns:a16="http://schemas.microsoft.com/office/drawing/2014/main" id="{909B053B-1F0F-0F46-B807-1ABD9A3561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660739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85F27372-A1BB-6C4B-8446-0EAD26D43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237540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C0002-34E1-A44C-9737-7138145B32C8}"/>
              </a:ext>
            </a:extLst>
          </p:cNvPr>
          <p:cNvSpPr>
            <a:spLocks noGrp="1"/>
          </p:cNvSpPr>
          <p:nvPr>
            <p:ph type="title"/>
          </p:nvPr>
        </p:nvSpPr>
        <p:spPr>
          <a:xfrm>
            <a:off x="129786" y="1153571"/>
            <a:ext cx="3200400" cy="4461163"/>
          </a:xfrm>
        </p:spPr>
        <p:txBody>
          <a:bodyPr>
            <a:normAutofit/>
          </a:bodyPr>
          <a:lstStyle/>
          <a:p>
            <a:r>
              <a:rPr lang="en-GB" b="1" dirty="0">
                <a:solidFill>
                  <a:srgbClr val="FFFFFF"/>
                </a:solidFill>
              </a:rPr>
              <a:t>What is risk  management and why is it important?</a:t>
            </a:r>
            <a:br>
              <a:rPr lang="en-GB" b="1" dirty="0">
                <a:solidFill>
                  <a:srgbClr val="FFFFFF"/>
                </a:solidFill>
              </a:rPr>
            </a:br>
            <a:endParaRPr lang="en-US"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3678A4A-C766-8F4E-9308-907D6BB57654}"/>
              </a:ext>
            </a:extLst>
          </p:cNvPr>
          <p:cNvSpPr>
            <a:spLocks noGrp="1"/>
          </p:cNvSpPr>
          <p:nvPr>
            <p:ph idx="1"/>
          </p:nvPr>
        </p:nvSpPr>
        <p:spPr>
          <a:xfrm>
            <a:off x="4167272" y="591344"/>
            <a:ext cx="7186527" cy="5585619"/>
          </a:xfrm>
        </p:spPr>
        <p:txBody>
          <a:bodyPr anchor="ctr">
            <a:noAutofit/>
          </a:bodyPr>
          <a:lstStyle/>
          <a:p>
            <a:pPr marL="0" indent="0">
              <a:buNone/>
            </a:pPr>
            <a:r>
              <a:rPr lang="en-GB" sz="1800" dirty="0"/>
              <a:t>Risk management is the process of identifying, monitoring and managing potential risks in order to minimize the negative impact they may have on an organization. </a:t>
            </a:r>
          </a:p>
          <a:p>
            <a:pPr marL="0" indent="0">
              <a:buNone/>
            </a:pPr>
            <a:endParaRPr lang="en-GB" sz="1800" dirty="0"/>
          </a:p>
          <a:p>
            <a:pPr marL="0" indent="0">
              <a:buNone/>
            </a:pPr>
            <a:r>
              <a:rPr lang="en-GB" sz="1800" dirty="0"/>
              <a:t>Identifying and managing the possible and probable risks that a charity may face is a key part of effective governance and good management for charities of all sizes and complexity. By managing risk effectively, NGOs can help ensure that:</a:t>
            </a:r>
          </a:p>
          <a:p>
            <a:pPr marL="0" indent="0">
              <a:buNone/>
            </a:pPr>
            <a:endParaRPr lang="en-GB" sz="1800" dirty="0"/>
          </a:p>
          <a:p>
            <a:r>
              <a:rPr lang="en-GB" sz="1800" dirty="0"/>
              <a:t>Significant risks are known and monitored, enabling the organisation to make informed decisions and take timely action.</a:t>
            </a:r>
          </a:p>
          <a:p>
            <a:r>
              <a:rPr lang="en-GB" sz="1800" dirty="0"/>
              <a:t>The charity makes the most of opportunities and develops them with the confidence that risks are understood and can be be managed.</a:t>
            </a:r>
          </a:p>
          <a:p>
            <a:r>
              <a:rPr lang="en-GB" sz="1800" dirty="0"/>
              <a:t>Forward and strategic planning are improved.</a:t>
            </a:r>
          </a:p>
          <a:p>
            <a:r>
              <a:rPr lang="en-GB" sz="1800" dirty="0"/>
              <a:t>The charity’s aims are achieved more successfully.</a:t>
            </a:r>
            <a:endParaRPr lang="en-US" sz="1800" dirty="0"/>
          </a:p>
          <a:p>
            <a:r>
              <a:rPr lang="en-US" sz="1800" dirty="0"/>
              <a:t>It is an essential part of accountability to the charity’s supporters, to the wider public and to donors / funders and partners. </a:t>
            </a:r>
            <a:endParaRPr lang="en-GB" sz="1800" dirty="0"/>
          </a:p>
        </p:txBody>
      </p:sp>
      <p:pic>
        <p:nvPicPr>
          <p:cNvPr id="4" name="Picture 3" descr="Tdh English">
            <a:extLst>
              <a:ext uri="{FF2B5EF4-FFF2-40B4-BE49-F238E27FC236}">
                <a16:creationId xmlns:a16="http://schemas.microsoft.com/office/drawing/2014/main" id="{D5D7EC6A-DC04-1846-B65E-742B8203F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659876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DB2D5E30-8FE1-6D47-9A72-6F2B621E4B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286252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A0EC5B-AA77-0147-A173-DBC14ADC8628}"/>
              </a:ext>
            </a:extLst>
          </p:cNvPr>
          <p:cNvSpPr>
            <a:spLocks noGrp="1"/>
          </p:cNvSpPr>
          <p:nvPr>
            <p:ph type="title"/>
          </p:nvPr>
        </p:nvSpPr>
        <p:spPr>
          <a:xfrm>
            <a:off x="686834" y="1153572"/>
            <a:ext cx="3200400" cy="4461163"/>
          </a:xfrm>
        </p:spPr>
        <p:txBody>
          <a:bodyPr>
            <a:normAutofit/>
          </a:bodyPr>
          <a:lstStyle/>
          <a:p>
            <a:r>
              <a:rPr lang="en-US" b="1" dirty="0"/>
              <a:t>Risks facing NGOs and CBOs in the Gaza Strip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7E814A41-FD6A-604A-B482-7E18CFDCCE2A}"/>
              </a:ext>
            </a:extLst>
          </p:cNvPr>
          <p:cNvGraphicFramePr>
            <a:graphicFrameLocks noGrp="1"/>
          </p:cNvGraphicFramePr>
          <p:nvPr>
            <p:ph idx="1"/>
            <p:extLst>
              <p:ext uri="{D42A27DB-BD31-4B8C-83A1-F6EECF244321}">
                <p14:modId xmlns:p14="http://schemas.microsoft.com/office/powerpoint/2010/main" val="366604905"/>
              </p:ext>
            </p:extLst>
          </p:nvPr>
        </p:nvGraphicFramePr>
        <p:xfrm>
          <a:off x="4389896" y="646331"/>
          <a:ext cx="6694997" cy="5911223"/>
        </p:xfrm>
        <a:graphic>
          <a:graphicData uri="http://schemas.openxmlformats.org/drawingml/2006/table">
            <a:tbl>
              <a:tblPr/>
              <a:tblGrid>
                <a:gridCol w="1142609">
                  <a:extLst>
                    <a:ext uri="{9D8B030D-6E8A-4147-A177-3AD203B41FA5}">
                      <a16:colId xmlns:a16="http://schemas.microsoft.com/office/drawing/2014/main" val="2000841769"/>
                    </a:ext>
                  </a:extLst>
                </a:gridCol>
                <a:gridCol w="5552388">
                  <a:extLst>
                    <a:ext uri="{9D8B030D-6E8A-4147-A177-3AD203B41FA5}">
                      <a16:colId xmlns:a16="http://schemas.microsoft.com/office/drawing/2014/main" val="3308625726"/>
                    </a:ext>
                  </a:extLst>
                </a:gridCol>
              </a:tblGrid>
              <a:tr h="395150">
                <a:tc>
                  <a:txBody>
                    <a:bodyPr/>
                    <a:lstStyle/>
                    <a:p>
                      <a:pPr algn="l" fontAlgn="t"/>
                      <a:r>
                        <a:rPr lang="en-GB" sz="1600" b="1" dirty="0">
                          <a:solidFill>
                            <a:srgbClr val="0B0C0C"/>
                          </a:solidFill>
                          <a:effectLst/>
                          <a:latin typeface="+mn-lt"/>
                        </a:rPr>
                        <a:t>Risk category</a:t>
                      </a:r>
                    </a:p>
                  </a:txBody>
                  <a:tcPr marL="45221" marR="47105" marT="47105" marB="47105">
                    <a:lnL>
                      <a:noFill/>
                    </a:lnL>
                    <a:lnR>
                      <a:noFill/>
                    </a:lnR>
                    <a:lnT>
                      <a:noFill/>
                    </a:lnT>
                    <a:lnB w="9525" cap="flat" cmpd="sng" algn="ctr">
                      <a:solidFill>
                        <a:srgbClr val="B1B4B6"/>
                      </a:solidFill>
                      <a:prstDash val="solid"/>
                      <a:round/>
                      <a:headEnd type="none" w="med" len="med"/>
                      <a:tailEnd type="none" w="med" len="med"/>
                    </a:lnB>
                    <a:solidFill>
                      <a:srgbClr val="FFFFFF"/>
                    </a:solidFill>
                  </a:tcPr>
                </a:tc>
                <a:tc>
                  <a:txBody>
                    <a:bodyPr/>
                    <a:lstStyle/>
                    <a:p>
                      <a:pPr algn="l" fontAlgn="t"/>
                      <a:r>
                        <a:rPr lang="en-GB" sz="1600" b="1" dirty="0">
                          <a:solidFill>
                            <a:srgbClr val="0B0C0C"/>
                          </a:solidFill>
                          <a:effectLst/>
                          <a:latin typeface="+mn-lt"/>
                        </a:rPr>
                        <a:t>Examples</a:t>
                      </a:r>
                    </a:p>
                  </a:txBody>
                  <a:tcPr marL="45221" marR="47105" marT="47105" marB="47105">
                    <a:lnL>
                      <a:noFill/>
                    </a:lnL>
                    <a:lnR>
                      <a:noFill/>
                    </a:lnR>
                    <a:lnT>
                      <a:noFill/>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400662457"/>
                  </a:ext>
                </a:extLst>
              </a:tr>
              <a:tr h="965203">
                <a:tc>
                  <a:txBody>
                    <a:bodyPr/>
                    <a:lstStyle/>
                    <a:p>
                      <a:pPr algn="l" fontAlgn="t"/>
                      <a:r>
                        <a:rPr lang="en-GB" sz="1200" b="1" dirty="0">
                          <a:solidFill>
                            <a:srgbClr val="0B0C0C"/>
                          </a:solidFill>
                          <a:effectLst/>
                          <a:latin typeface="+mn-lt"/>
                        </a:rPr>
                        <a:t>Governance risks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200" dirty="0">
                          <a:effectLst/>
                          <a:latin typeface="+mn-lt"/>
                        </a:rPr>
                        <a:t>Inappropriate organisational structure. For example, SMT members sitting as board members, or board members beholden to management. There should be clear distance between Governance (the board) and Management (the SMT).</a:t>
                      </a:r>
                    </a:p>
                    <a:p>
                      <a:pPr marL="171450" indent="-171450" fontAlgn="t">
                        <a:buFont typeface="Arial" panose="020B0604020202020204" pitchFamily="34" charset="0"/>
                        <a:buChar char="•"/>
                      </a:pPr>
                      <a:r>
                        <a:rPr lang="en-GB" sz="1200" dirty="0">
                          <a:effectLst/>
                          <a:latin typeface="+mn-lt"/>
                        </a:rPr>
                        <a:t>The board lacks relevant skills or commitment.</a:t>
                      </a:r>
                    </a:p>
                    <a:p>
                      <a:pPr marL="171450" indent="-171450" fontAlgn="t">
                        <a:buFont typeface="Arial" panose="020B0604020202020204" pitchFamily="34" charset="0"/>
                        <a:buChar char="•"/>
                      </a:pPr>
                      <a:r>
                        <a:rPr lang="en-GB" sz="1200" dirty="0">
                          <a:effectLst/>
                          <a:latin typeface="+mn-lt"/>
                        </a:rPr>
                        <a:t>Conflicts of interest within the board or between it and the SMT. </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15995156"/>
                  </a:ext>
                </a:extLst>
              </a:tr>
              <a:tr h="1178973">
                <a:tc>
                  <a:txBody>
                    <a:bodyPr/>
                    <a:lstStyle/>
                    <a:p>
                      <a:pPr algn="l" fontAlgn="t"/>
                      <a:r>
                        <a:rPr lang="en-GB" sz="1200" b="1" dirty="0">
                          <a:solidFill>
                            <a:srgbClr val="0B0C0C"/>
                          </a:solidFill>
                          <a:effectLst/>
                          <a:latin typeface="+mn-lt"/>
                        </a:rPr>
                        <a:t>Operational risks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200" dirty="0">
                          <a:effectLst/>
                          <a:latin typeface="+mn-lt"/>
                        </a:rPr>
                        <a:t>Lack of beneficiary welfare or safety. No commitment to health and safety, or to promoting a strong safeguarding culture. </a:t>
                      </a:r>
                    </a:p>
                    <a:p>
                      <a:pPr marL="171450" indent="-171450" fontAlgn="t">
                        <a:buFont typeface="Arial" panose="020B0604020202020204" pitchFamily="34" charset="0"/>
                        <a:buChar char="•"/>
                      </a:pPr>
                      <a:r>
                        <a:rPr lang="en-GB" sz="1200" dirty="0">
                          <a:effectLst/>
                          <a:latin typeface="+mn-lt"/>
                        </a:rPr>
                        <a:t>Poor contract bidding. You budget too low, or you make programmatic promises you can’t keep. You under deliver, or you ask for a funding review. You lose the trust of your funders. You suffer reputational damage. </a:t>
                      </a:r>
                    </a:p>
                    <a:p>
                      <a:pPr marL="171450" indent="-171450" fontAlgn="t">
                        <a:buFont typeface="Arial" panose="020B0604020202020204" pitchFamily="34" charset="0"/>
                        <a:buChar char="•"/>
                      </a:pPr>
                      <a:r>
                        <a:rPr lang="en-GB" sz="1200" dirty="0">
                          <a:effectLst/>
                          <a:latin typeface="+mn-lt"/>
                        </a:rPr>
                        <a:t>Poor staff recruitment and training. You don’t have the tools to do the job.</a:t>
                      </a:r>
                    </a:p>
                    <a:p>
                      <a:pPr marL="171450" indent="-171450" fontAlgn="t">
                        <a:buFont typeface="Arial" panose="020B0604020202020204" pitchFamily="34" charset="0"/>
                        <a:buChar char="•"/>
                      </a:pPr>
                      <a:r>
                        <a:rPr lang="en-GB" sz="1200" dirty="0"/>
                        <a:t>The risk of loss resulting from failed internal processes, people or systems or external events. Examples include global crises, IT systems failure, data breaches, fraud, loss of people and litigation, among others. </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2593147459"/>
                  </a:ext>
                </a:extLst>
              </a:tr>
              <a:tr h="1028418">
                <a:tc>
                  <a:txBody>
                    <a:bodyPr/>
                    <a:lstStyle/>
                    <a:p>
                      <a:pPr algn="l" fontAlgn="t"/>
                      <a:r>
                        <a:rPr lang="en-GB" sz="1200" b="1" dirty="0">
                          <a:solidFill>
                            <a:srgbClr val="0B0C0C"/>
                          </a:solidFill>
                          <a:effectLst/>
                          <a:latin typeface="+mn-lt"/>
                        </a:rPr>
                        <a:t>Financial risks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200" dirty="0">
                          <a:effectLst/>
                          <a:latin typeface="+mn-lt"/>
                        </a:rPr>
                        <a:t>Poor financial management and reporting systems. </a:t>
                      </a:r>
                    </a:p>
                    <a:p>
                      <a:pPr marL="171450" indent="-171450" fontAlgn="t">
                        <a:buFont typeface="Arial" panose="020B0604020202020204" pitchFamily="34" charset="0"/>
                        <a:buChar char="•"/>
                      </a:pPr>
                      <a:r>
                        <a:rPr lang="en-GB" sz="1200" dirty="0">
                          <a:effectLst/>
                          <a:latin typeface="+mn-lt"/>
                        </a:rPr>
                        <a:t>Inaccurate and/or insufficient financial information leads to poor decision making. </a:t>
                      </a:r>
                    </a:p>
                    <a:p>
                      <a:pPr marL="171450" indent="-171450" fontAlgn="t">
                        <a:buFont typeface="Arial" panose="020B0604020202020204" pitchFamily="34" charset="0"/>
                        <a:buChar char="•"/>
                      </a:pPr>
                      <a:r>
                        <a:rPr lang="en-GB" sz="1200" dirty="0">
                          <a:effectLst/>
                          <a:latin typeface="+mn-lt"/>
                        </a:rPr>
                        <a:t>Short term funding leading to perpetual crises. </a:t>
                      </a:r>
                    </a:p>
                    <a:p>
                      <a:pPr marL="171450" indent="-171450" fontAlgn="t">
                        <a:buFont typeface="Arial" panose="020B0604020202020204" pitchFamily="34" charset="0"/>
                        <a:buChar char="•"/>
                      </a:pPr>
                      <a:r>
                        <a:rPr lang="en-GB" sz="1200" dirty="0">
                          <a:effectLst/>
                          <a:latin typeface="+mn-lt"/>
                        </a:rPr>
                        <a:t>Inadequate reserves and cash flow. </a:t>
                      </a:r>
                    </a:p>
                    <a:p>
                      <a:pPr marL="171450" indent="-171450" fontAlgn="t">
                        <a:buFont typeface="Arial" panose="020B0604020202020204" pitchFamily="34" charset="0"/>
                        <a:buChar char="•"/>
                      </a:pPr>
                      <a:r>
                        <a:rPr lang="en-GB" sz="1200" dirty="0">
                          <a:effectLst/>
                          <a:latin typeface="+mn-lt"/>
                        </a:rPr>
                        <a:t>Dependency on limited income sources.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401286225"/>
                  </a:ext>
                </a:extLst>
              </a:tr>
              <a:tr h="837560">
                <a:tc>
                  <a:txBody>
                    <a:bodyPr/>
                    <a:lstStyle/>
                    <a:p>
                      <a:pPr algn="l" fontAlgn="t"/>
                      <a:r>
                        <a:rPr lang="en-GB" sz="1200" b="1" dirty="0">
                          <a:solidFill>
                            <a:srgbClr val="0B0C0C"/>
                          </a:solidFill>
                          <a:effectLst/>
                          <a:latin typeface="+mn-lt"/>
                        </a:rPr>
                        <a:t>External risks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200" dirty="0">
                          <a:effectLst/>
                          <a:latin typeface="+mn-lt"/>
                        </a:rPr>
                        <a:t>Poor public perception and reputation.</a:t>
                      </a:r>
                    </a:p>
                    <a:p>
                      <a:pPr marL="171450" indent="-171450" fontAlgn="t">
                        <a:buFont typeface="Arial" panose="020B0604020202020204" pitchFamily="34" charset="0"/>
                        <a:buChar char="•"/>
                      </a:pPr>
                      <a:r>
                        <a:rPr lang="en-GB" sz="1200" dirty="0">
                          <a:effectLst/>
                          <a:latin typeface="+mn-lt"/>
                        </a:rPr>
                        <a:t>Turbulent political economic or security environment.</a:t>
                      </a:r>
                    </a:p>
                    <a:p>
                      <a:pPr marL="171450" indent="-171450" fontAlgn="t">
                        <a:buFont typeface="Arial" panose="020B0604020202020204" pitchFamily="34" charset="0"/>
                        <a:buChar char="•"/>
                      </a:pPr>
                      <a:r>
                        <a:rPr lang="en-GB" sz="1200" dirty="0">
                          <a:effectLst/>
                          <a:latin typeface="+mn-lt"/>
                        </a:rPr>
                        <a:t>Unclear, or changing government policy.</a:t>
                      </a:r>
                    </a:p>
                    <a:p>
                      <a:pPr marL="171450" indent="-171450" fontAlgn="t">
                        <a:buFont typeface="Arial" panose="020B0604020202020204" pitchFamily="34" charset="0"/>
                        <a:buChar char="•"/>
                      </a:pPr>
                      <a:r>
                        <a:rPr lang="en-GB" sz="1200" dirty="0">
                          <a:effectLst/>
                          <a:latin typeface="+mn-lt"/>
                        </a:rPr>
                        <a:t>New and demanding international funder requirements.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1058698458"/>
                  </a:ext>
                </a:extLst>
              </a:tr>
              <a:tr h="714615">
                <a:tc>
                  <a:txBody>
                    <a:bodyPr/>
                    <a:lstStyle/>
                    <a:p>
                      <a:pPr algn="l" fontAlgn="t"/>
                      <a:r>
                        <a:rPr lang="en-GB" sz="1200" b="1" dirty="0">
                          <a:solidFill>
                            <a:srgbClr val="0B0C0C"/>
                          </a:solidFill>
                          <a:effectLst/>
                          <a:latin typeface="+mn-lt"/>
                        </a:rPr>
                        <a:t>Compliance with law and regulation</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tc>
                  <a:txBody>
                    <a:bodyPr/>
                    <a:lstStyle/>
                    <a:p>
                      <a:pPr marL="171450" indent="-171450" fontAlgn="t">
                        <a:buFont typeface="Arial" panose="020B0604020202020204" pitchFamily="34" charset="0"/>
                        <a:buChar char="•"/>
                      </a:pPr>
                      <a:r>
                        <a:rPr lang="en-GB" sz="1200" dirty="0">
                          <a:effectLst/>
                          <a:latin typeface="+mn-lt"/>
                        </a:rPr>
                        <a:t>Poor knowledge of the legal responsibilities of an employer.</a:t>
                      </a:r>
                    </a:p>
                    <a:p>
                      <a:pPr marL="171450" indent="-171450" fontAlgn="t">
                        <a:buFont typeface="Arial" panose="020B0604020202020204" pitchFamily="34" charset="0"/>
                        <a:buChar char="•"/>
                      </a:pPr>
                      <a:r>
                        <a:rPr lang="en-GB" sz="1200" dirty="0">
                          <a:effectLst/>
                          <a:latin typeface="+mn-lt"/>
                        </a:rPr>
                        <a:t>Poor knowledge of regulatory requirements of particular activities (e.g. fund-raising, health and safety, safeguarding operating vehicles).</a:t>
                      </a:r>
                    </a:p>
                  </a:txBody>
                  <a:tcPr marL="45221" marR="47105" marT="47105" marB="47105">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FFFFF"/>
                    </a:solidFill>
                  </a:tcPr>
                </a:tc>
                <a:extLst>
                  <a:ext uri="{0D108BD9-81ED-4DB2-BD59-A6C34878D82A}">
                    <a16:rowId xmlns:a16="http://schemas.microsoft.com/office/drawing/2014/main" val="2461052281"/>
                  </a:ext>
                </a:extLst>
              </a:tr>
            </a:tbl>
          </a:graphicData>
        </a:graphic>
      </p:graphicFrame>
      <p:pic>
        <p:nvPicPr>
          <p:cNvPr id="4" name="Picture 3" descr="Tdh English">
            <a:extLst>
              <a:ext uri="{FF2B5EF4-FFF2-40B4-BE49-F238E27FC236}">
                <a16:creationId xmlns:a16="http://schemas.microsoft.com/office/drawing/2014/main" id="{03881954-14C7-DD40-8CEB-3F7398751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659876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49F1B554-F3F0-5B42-A6CB-5787D89B0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
        <p:nvSpPr>
          <p:cNvPr id="7" name="Rectangle 1">
            <a:extLst>
              <a:ext uri="{FF2B5EF4-FFF2-40B4-BE49-F238E27FC236}">
                <a16:creationId xmlns:a16="http://schemas.microsoft.com/office/drawing/2014/main" id="{51417CBE-1AAC-7C42-9892-D4CC865D45D4}"/>
              </a:ext>
            </a:extLst>
          </p:cNvPr>
          <p:cNvSpPr>
            <a:spLocks noChangeArrowheads="1"/>
          </p:cNvSpPr>
          <p:nvPr/>
        </p:nvSpPr>
        <p:spPr bwMode="auto">
          <a:xfrm>
            <a:off x="-6917620" y="-219303"/>
            <a:ext cx="279443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430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4">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46">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D32D61-803C-7547-B289-4EEE8CA69F2E}"/>
              </a:ext>
            </a:extLst>
          </p:cNvPr>
          <p:cNvSpPr>
            <a:spLocks noGrp="1"/>
          </p:cNvSpPr>
          <p:nvPr>
            <p:ph type="title"/>
          </p:nvPr>
        </p:nvSpPr>
        <p:spPr>
          <a:xfrm>
            <a:off x="838200" y="704088"/>
            <a:ext cx="3529953" cy="2980944"/>
          </a:xfrm>
        </p:spPr>
        <p:txBody>
          <a:bodyPr>
            <a:normAutofit/>
          </a:bodyPr>
          <a:lstStyle/>
          <a:p>
            <a:r>
              <a:rPr lang="en-GB" b="1" dirty="0">
                <a:solidFill>
                  <a:schemeClr val="bg1"/>
                </a:solidFill>
              </a:rPr>
              <a:t>Other risks NGOs and CBOs face in the Gaza Strip</a:t>
            </a:r>
            <a:endParaRPr lang="en-US" dirty="0">
              <a:solidFill>
                <a:schemeClr val="bg1"/>
              </a:solidFill>
            </a:endParaRPr>
          </a:p>
        </p:txBody>
      </p:sp>
      <p:sp>
        <p:nvSpPr>
          <p:cNvPr id="21" name="Content Placeholder 2">
            <a:extLst>
              <a:ext uri="{FF2B5EF4-FFF2-40B4-BE49-F238E27FC236}">
                <a16:creationId xmlns:a16="http://schemas.microsoft.com/office/drawing/2014/main" id="{4AA9B699-634F-3B41-ACA2-08769956E805}"/>
              </a:ext>
            </a:extLst>
          </p:cNvPr>
          <p:cNvSpPr>
            <a:spLocks noGrp="1"/>
          </p:cNvSpPr>
          <p:nvPr>
            <p:ph idx="1"/>
          </p:nvPr>
        </p:nvSpPr>
        <p:spPr>
          <a:xfrm>
            <a:off x="6212411" y="704088"/>
            <a:ext cx="5141390" cy="5248656"/>
          </a:xfrm>
        </p:spPr>
        <p:txBody>
          <a:bodyPr anchor="ctr">
            <a:normAutofit/>
          </a:bodyPr>
          <a:lstStyle/>
          <a:p>
            <a:pPr marL="0" indent="0">
              <a:buNone/>
            </a:pPr>
            <a:r>
              <a:rPr lang="en-GB" sz="1200" dirty="0"/>
              <a:t>Charities working in the Gaza Strip will face some level of risk in most of the things they do. The diverse nature of the sector and its activities – and the fact that they work in times of political, economic and security insecurity - means that Tdh’s partners face different types of risk and levels of exposure. </a:t>
            </a:r>
          </a:p>
          <a:p>
            <a:pPr marL="0" indent="0">
              <a:buNone/>
            </a:pPr>
            <a:r>
              <a:rPr lang="en-GB" sz="1200" dirty="0"/>
              <a:t>An essential question for Tdh’s partners when considering risk is whether or not they can continue to meet the needs of beneficiaries now and in the future. For example, in a period of political, economic and security uncertainty, the major financial risks for a charity might be:</a:t>
            </a:r>
          </a:p>
          <a:p>
            <a:r>
              <a:rPr lang="en-GB" sz="1200" b="1" dirty="0"/>
              <a:t>Loss or suspension of registration.</a:t>
            </a:r>
          </a:p>
          <a:p>
            <a:r>
              <a:rPr lang="en-GB" sz="1200" b="1" dirty="0"/>
              <a:t>Hostility or threats to employees or those associated with it. </a:t>
            </a:r>
          </a:p>
          <a:p>
            <a:r>
              <a:rPr lang="en-GB" sz="1200" b="1" dirty="0"/>
              <a:t>Suspension or loss of funding.</a:t>
            </a:r>
          </a:p>
          <a:p>
            <a:r>
              <a:rPr lang="en-GB" sz="1200" b="1" dirty="0"/>
              <a:t>An unforeseen rise in demand for their services.</a:t>
            </a:r>
          </a:p>
          <a:p>
            <a:pPr marL="0" indent="0">
              <a:buNone/>
            </a:pPr>
            <a:r>
              <a:rPr lang="en-GB" sz="1200" dirty="0"/>
              <a:t>Generally, risk will need to be considered in terms of the wider environment in which the charity operates. These include: </a:t>
            </a:r>
          </a:p>
          <a:p>
            <a:pPr marL="0" indent="0">
              <a:buNone/>
            </a:pPr>
            <a:r>
              <a:rPr lang="en-GB" sz="1200" b="1" dirty="0"/>
              <a:t>Political</a:t>
            </a:r>
            <a:r>
              <a:rPr lang="en-GB" sz="1200" dirty="0"/>
              <a:t>: 	Disputes over local / national political legal legitimacy. The 	danger of perceived ‘factionalism’. International demands 	including a proven commitment to anti terror legislation which 	may require the screening of the organisation and senior staff for 	‘proscribed’ or ‘designated’ status. </a:t>
            </a:r>
          </a:p>
          <a:p>
            <a:pPr marL="0" indent="0">
              <a:buNone/>
            </a:pPr>
            <a:r>
              <a:rPr lang="en-GB" sz="1200" b="1" dirty="0"/>
              <a:t>Economic</a:t>
            </a:r>
            <a:r>
              <a:rPr lang="en-GB" sz="1200" dirty="0"/>
              <a:t>:	Poverty. The blockade. The short- and longer-term impacts of 	war. Denial of 	external funding. Short term funding. Conditional 	funding from international partners. </a:t>
            </a:r>
          </a:p>
          <a:p>
            <a:pPr marL="0" indent="0">
              <a:buNone/>
            </a:pPr>
            <a:r>
              <a:rPr lang="en-GB" sz="1200" b="1" dirty="0"/>
              <a:t>Security:</a:t>
            </a:r>
            <a:r>
              <a:rPr lang="en-GB" sz="1200" dirty="0"/>
              <a:t>	Perpetual insecurity. The threat of war. </a:t>
            </a:r>
          </a:p>
        </p:txBody>
      </p:sp>
      <p:pic>
        <p:nvPicPr>
          <p:cNvPr id="4" name="Picture 3" descr="Tdh English">
            <a:extLst>
              <a:ext uri="{FF2B5EF4-FFF2-40B4-BE49-F238E27FC236}">
                <a16:creationId xmlns:a16="http://schemas.microsoft.com/office/drawing/2014/main" id="{E73AB54D-C4BC-AB4F-BC28-2E530EDD8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 y="6598763"/>
            <a:ext cx="1415654" cy="244200"/>
          </a:xfrm>
          <a:prstGeom prst="rect">
            <a:avLst/>
          </a:prstGeom>
          <a:noFill/>
        </p:spPr>
      </p:pic>
      <p:pic>
        <p:nvPicPr>
          <p:cNvPr id="5" name="Picture 4" descr="Logo, company name&#10;&#10;Description automatically generated">
            <a:extLst>
              <a:ext uri="{FF2B5EF4-FFF2-40B4-BE49-F238E27FC236}">
                <a16:creationId xmlns:a16="http://schemas.microsoft.com/office/drawing/2014/main" id="{DE827A80-4F1B-6744-B6EA-7BE281432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862" y="6371825"/>
            <a:ext cx="471137" cy="471137"/>
          </a:xfrm>
          <a:prstGeom prst="rect">
            <a:avLst/>
          </a:prstGeom>
        </p:spPr>
      </p:pic>
    </p:spTree>
    <p:extLst>
      <p:ext uri="{BB962C8B-B14F-4D97-AF65-F5344CB8AC3E}">
        <p14:creationId xmlns:p14="http://schemas.microsoft.com/office/powerpoint/2010/main" val="1711234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4241</Words>
  <Application>Microsoft Macintosh PowerPoint</Application>
  <PresentationFormat>Widescreen</PresentationFormat>
  <Paragraphs>460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GDS Transport</vt:lpstr>
      <vt:lpstr>Wingdings</vt:lpstr>
      <vt:lpstr>Office Theme</vt:lpstr>
      <vt:lpstr>Risk Management </vt:lpstr>
      <vt:lpstr>Ahlan Wa Sahlan</vt:lpstr>
      <vt:lpstr>Some guidelines for this session </vt:lpstr>
      <vt:lpstr>The purpose of this Webinar</vt:lpstr>
      <vt:lpstr>Expectations from the Webinar</vt:lpstr>
      <vt:lpstr>The agenda for today </vt:lpstr>
      <vt:lpstr>What is risk  management and why is it important? </vt:lpstr>
      <vt:lpstr>Risks facing NGOs and CBOs in the Gaza Strip  </vt:lpstr>
      <vt:lpstr>Other risks NGOs and CBOs face in the Gaza Strip</vt:lpstr>
      <vt:lpstr>The International Organization for Standardization’s  (ISO) 5 step guide to the risk management process. </vt:lpstr>
      <vt:lpstr>What risks do you face in your work? </vt:lpstr>
      <vt:lpstr>Assessing risk</vt:lpstr>
      <vt:lpstr>Risk Likelihood</vt:lpstr>
      <vt:lpstr>Assessing Impact</vt:lpstr>
      <vt:lpstr>Developing a heat map</vt:lpstr>
      <vt:lpstr>The Heat Map </vt:lpstr>
      <vt:lpstr>Evaluating what action needs to be taken on the risks </vt:lpstr>
      <vt:lpstr>Periodic monitoring and assessment</vt:lpstr>
      <vt:lpstr>Conclusions and Next Steps </vt:lpstr>
      <vt:lpstr>Questions and Answers </vt:lpstr>
      <vt:lpstr>Annexes </vt:lpstr>
      <vt:lpstr>Governance Risks</vt:lpstr>
      <vt:lpstr>Operational Risks</vt:lpstr>
      <vt:lpstr>Financial Risks</vt:lpstr>
      <vt:lpstr>Environmental or External Factors </vt:lpstr>
      <vt:lpstr>Compliance risk. Rules and Regulations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dc:title>
  <dc:creator>Geoffrey Cordell</dc:creator>
  <cp:lastModifiedBy>Geoffrey Cordell</cp:lastModifiedBy>
  <cp:revision>28</cp:revision>
  <dcterms:created xsi:type="dcterms:W3CDTF">2021-10-25T12:02:11Z</dcterms:created>
  <dcterms:modified xsi:type="dcterms:W3CDTF">2022-09-13T16:47:46Z</dcterms:modified>
</cp:coreProperties>
</file>