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1.xml" ContentType="application/vnd.openxmlformats-officedocument.presentationml.comment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0" r:id="rId1"/>
  </p:sldMasterIdLst>
  <p:sldIdLst>
    <p:sldId id="256" r:id="rId2"/>
    <p:sldId id="263" r:id="rId3"/>
    <p:sldId id="265" r:id="rId4"/>
    <p:sldId id="257" r:id="rId5"/>
    <p:sldId id="273" r:id="rId6"/>
    <p:sldId id="261" r:id="rId7"/>
    <p:sldId id="260" r:id="rId8"/>
    <p:sldId id="269" r:id="rId9"/>
    <p:sldId id="266" r:id="rId10"/>
    <p:sldId id="267" r:id="rId11"/>
    <p:sldId id="275" r:id="rId12"/>
    <p:sldId id="272" r:id="rId13"/>
    <p:sldId id="271" r:id="rId14"/>
    <p:sldId id="270" r:id="rId15"/>
    <p:sldId id="274" r:id="rId16"/>
    <p:sldId id="276" r:id="rId17"/>
    <p:sldId id="277"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e Jethwa" initials="DJ" lastIdx="1" clrIdx="0">
    <p:extLst>
      <p:ext uri="{19B8F6BF-5375-455C-9EA6-DF929625EA0E}">
        <p15:presenceInfo xmlns:p15="http://schemas.microsoft.com/office/powerpoint/2012/main" userId="d23a32bef14b89c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592" autoAdjust="0"/>
    <p:restoredTop sz="94694"/>
  </p:normalViewPr>
  <p:slideViewPr>
    <p:cSldViewPr snapToGrid="0">
      <p:cViewPr varScale="1">
        <p:scale>
          <a:sx n="89" d="100"/>
          <a:sy n="89" d="100"/>
        </p:scale>
        <p:origin x="200" y="8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9-13T20:25:04.942" idx="1">
    <p:pos x="10" y="10"/>
    <p:text/>
    <p:extLst>
      <p:ext uri="{C676402C-5697-4E1C-873F-D02D1690AC5C}">
        <p15:threadingInfo xmlns:p15="http://schemas.microsoft.com/office/powerpoint/2012/main" timeZoneBias="-60"/>
      </p:ext>
    </p:extLst>
  </p:cm>
</p:cmLst>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8F71E9-9452-46A0-A99D-A571F3749293}"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060B6BA8-60AC-49ED-B30A-385C91EB905E}">
      <dgm:prSet/>
      <dgm:spPr/>
      <dgm:t>
        <a:bodyPr/>
        <a:lstStyle/>
        <a:p>
          <a:r>
            <a:rPr lang="en-GB" dirty="0">
              <a:latin typeface="Calibri" panose="020F0502020204030204" pitchFamily="34" charset="0"/>
              <a:cs typeface="Calibri" panose="020F0502020204030204" pitchFamily="34" charset="0"/>
            </a:rPr>
            <a:t>This Webinar outlines the basic principles and strategies that can be applied by Tdh’s CBO and NGO partners in Gaza to improve their accountability. </a:t>
          </a:r>
          <a:endParaRPr lang="en-US" dirty="0">
            <a:latin typeface="Calibri" panose="020F0502020204030204" pitchFamily="34" charset="0"/>
            <a:cs typeface="Calibri" panose="020F0502020204030204" pitchFamily="34" charset="0"/>
          </a:endParaRPr>
        </a:p>
      </dgm:t>
    </dgm:pt>
    <dgm:pt modelId="{E54F9F8A-ECFB-473D-B409-6CCBAB9EA5D6}" type="parTrans" cxnId="{F442B73F-8A59-4184-80D0-299D27FDE4BA}">
      <dgm:prSet/>
      <dgm:spPr/>
      <dgm:t>
        <a:bodyPr/>
        <a:lstStyle/>
        <a:p>
          <a:endParaRPr lang="en-US"/>
        </a:p>
      </dgm:t>
    </dgm:pt>
    <dgm:pt modelId="{E1AED68E-1066-45AC-B463-83447F28833F}" type="sibTrans" cxnId="{F442B73F-8A59-4184-80D0-299D27FDE4BA}">
      <dgm:prSet/>
      <dgm:spPr/>
      <dgm:t>
        <a:bodyPr/>
        <a:lstStyle/>
        <a:p>
          <a:endParaRPr lang="en-US"/>
        </a:p>
      </dgm:t>
    </dgm:pt>
    <dgm:pt modelId="{90D49FB6-E0E4-42B2-99DE-7D7EE6366ACB}">
      <dgm:prSet/>
      <dgm:spPr/>
      <dgm:t>
        <a:bodyPr/>
        <a:lstStyle/>
        <a:p>
          <a:r>
            <a:rPr lang="en-GB" dirty="0">
              <a:latin typeface="Calibri" panose="020F0502020204030204" pitchFamily="34" charset="0"/>
              <a:cs typeface="Calibri" panose="020F0502020204030204" pitchFamily="34" charset="0"/>
            </a:rPr>
            <a:t>It should help Tdh’s partners to:</a:t>
          </a:r>
          <a:endParaRPr lang="en-US" dirty="0">
            <a:latin typeface="Calibri" panose="020F0502020204030204" pitchFamily="34" charset="0"/>
            <a:cs typeface="Calibri" panose="020F0502020204030204" pitchFamily="34" charset="0"/>
          </a:endParaRPr>
        </a:p>
      </dgm:t>
    </dgm:pt>
    <dgm:pt modelId="{1E73FE9A-BC1F-4AA2-921B-7A9659280668}" type="parTrans" cxnId="{3C680430-5A0E-438D-8477-129E8B21DDC7}">
      <dgm:prSet/>
      <dgm:spPr/>
      <dgm:t>
        <a:bodyPr/>
        <a:lstStyle/>
        <a:p>
          <a:endParaRPr lang="en-US"/>
        </a:p>
      </dgm:t>
    </dgm:pt>
    <dgm:pt modelId="{AB28684D-23C4-4DB0-AAF6-9409EFEBABD1}" type="sibTrans" cxnId="{3C680430-5A0E-438D-8477-129E8B21DDC7}">
      <dgm:prSet/>
      <dgm:spPr/>
      <dgm:t>
        <a:bodyPr/>
        <a:lstStyle/>
        <a:p>
          <a:endParaRPr lang="en-US"/>
        </a:p>
      </dgm:t>
    </dgm:pt>
    <dgm:pt modelId="{683E1A16-B661-4641-AD60-B64A60520CC6}">
      <dgm:prSet/>
      <dgm:spPr/>
      <dgm:t>
        <a:bodyPr/>
        <a:lstStyle/>
        <a:p>
          <a:r>
            <a:rPr lang="en-GB" dirty="0">
              <a:latin typeface="Calibri" panose="020F0502020204030204" pitchFamily="34" charset="0"/>
              <a:cs typeface="Calibri" panose="020F0502020204030204" pitchFamily="34" charset="0"/>
            </a:rPr>
            <a:t>1. Understand what accountability means.  </a:t>
          </a:r>
          <a:endParaRPr lang="en-US" dirty="0">
            <a:latin typeface="Calibri" panose="020F0502020204030204" pitchFamily="34" charset="0"/>
            <a:cs typeface="Calibri" panose="020F0502020204030204" pitchFamily="34" charset="0"/>
          </a:endParaRPr>
        </a:p>
      </dgm:t>
    </dgm:pt>
    <dgm:pt modelId="{D7A6DB34-9431-4384-A434-EDDD6854D357}" type="parTrans" cxnId="{1A7F1B04-4450-47D9-AA7E-D12B0AD46A88}">
      <dgm:prSet/>
      <dgm:spPr/>
      <dgm:t>
        <a:bodyPr/>
        <a:lstStyle/>
        <a:p>
          <a:endParaRPr lang="en-US"/>
        </a:p>
      </dgm:t>
    </dgm:pt>
    <dgm:pt modelId="{E44F9D10-06DD-469B-8CFA-4A3A3BBA86EF}" type="sibTrans" cxnId="{1A7F1B04-4450-47D9-AA7E-D12B0AD46A88}">
      <dgm:prSet/>
      <dgm:spPr/>
      <dgm:t>
        <a:bodyPr/>
        <a:lstStyle/>
        <a:p>
          <a:endParaRPr lang="en-US"/>
        </a:p>
      </dgm:t>
    </dgm:pt>
    <dgm:pt modelId="{B36B2679-6618-4AA4-95D5-99F6ABDFEB9F}">
      <dgm:prSet/>
      <dgm:spPr/>
      <dgm:t>
        <a:bodyPr/>
        <a:lstStyle/>
        <a:p>
          <a:r>
            <a:rPr lang="en-GB" dirty="0">
              <a:latin typeface="Calibri" panose="020F0502020204030204" pitchFamily="34" charset="0"/>
              <a:cs typeface="Calibri" panose="020F0502020204030204" pitchFamily="34" charset="0"/>
            </a:rPr>
            <a:t>2. Make decisions about how to become more accountable to their stakeholders. </a:t>
          </a:r>
          <a:endParaRPr lang="en-US" dirty="0">
            <a:latin typeface="Calibri" panose="020F0502020204030204" pitchFamily="34" charset="0"/>
            <a:cs typeface="Calibri" panose="020F0502020204030204" pitchFamily="34" charset="0"/>
          </a:endParaRPr>
        </a:p>
      </dgm:t>
    </dgm:pt>
    <dgm:pt modelId="{4577C2C3-6739-4108-B8E6-83C97D3E719D}" type="parTrans" cxnId="{50E594B2-4A1F-4D7D-B17B-E197DE59C13C}">
      <dgm:prSet/>
      <dgm:spPr/>
      <dgm:t>
        <a:bodyPr/>
        <a:lstStyle/>
        <a:p>
          <a:endParaRPr lang="en-US"/>
        </a:p>
      </dgm:t>
    </dgm:pt>
    <dgm:pt modelId="{000D8247-0103-45A9-A9E2-41C0952CC7D1}" type="sibTrans" cxnId="{50E594B2-4A1F-4D7D-B17B-E197DE59C13C}">
      <dgm:prSet/>
      <dgm:spPr/>
      <dgm:t>
        <a:bodyPr/>
        <a:lstStyle/>
        <a:p>
          <a:endParaRPr lang="en-US"/>
        </a:p>
      </dgm:t>
    </dgm:pt>
    <dgm:pt modelId="{2DC3C3A0-648D-420D-A2D1-D1FBEB46C356}" type="pres">
      <dgm:prSet presAssocID="{138F71E9-9452-46A0-A99D-A571F3749293}" presName="root" presStyleCnt="0">
        <dgm:presLayoutVars>
          <dgm:dir/>
          <dgm:resizeHandles val="exact"/>
        </dgm:presLayoutVars>
      </dgm:prSet>
      <dgm:spPr/>
    </dgm:pt>
    <dgm:pt modelId="{B9D3D1D7-13B4-4681-8F74-60CFF77DFF9A}" type="pres">
      <dgm:prSet presAssocID="{060B6BA8-60AC-49ED-B30A-385C91EB905E}" presName="compNode" presStyleCnt="0"/>
      <dgm:spPr/>
    </dgm:pt>
    <dgm:pt modelId="{3DBD3A64-001F-4D96-8D50-48DC7B42C26E}" type="pres">
      <dgm:prSet presAssocID="{060B6BA8-60AC-49ED-B30A-385C91EB905E}" presName="bgRect" presStyleLbl="bgShp" presStyleIdx="0" presStyleCnt="4"/>
      <dgm:spPr/>
    </dgm:pt>
    <dgm:pt modelId="{9AD27B40-6810-43DA-BDAB-421C86BB34F0}" type="pres">
      <dgm:prSet presAssocID="{060B6BA8-60AC-49ED-B30A-385C91EB905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3CB2BD7D-D7C0-47B1-94A7-5E7256A9DF77}" type="pres">
      <dgm:prSet presAssocID="{060B6BA8-60AC-49ED-B30A-385C91EB905E}" presName="spaceRect" presStyleCnt="0"/>
      <dgm:spPr/>
    </dgm:pt>
    <dgm:pt modelId="{34145E90-8E80-4B2F-B1A4-D9912BFC0A41}" type="pres">
      <dgm:prSet presAssocID="{060B6BA8-60AC-49ED-B30A-385C91EB905E}" presName="parTx" presStyleLbl="revTx" presStyleIdx="0" presStyleCnt="4">
        <dgm:presLayoutVars>
          <dgm:chMax val="0"/>
          <dgm:chPref val="0"/>
        </dgm:presLayoutVars>
      </dgm:prSet>
      <dgm:spPr/>
    </dgm:pt>
    <dgm:pt modelId="{C70B09A9-F006-4ED5-A3BD-C2809CEFD19F}" type="pres">
      <dgm:prSet presAssocID="{E1AED68E-1066-45AC-B463-83447F28833F}" presName="sibTrans" presStyleCnt="0"/>
      <dgm:spPr/>
    </dgm:pt>
    <dgm:pt modelId="{678B9B12-0B5B-44EF-AC61-71D3D6C87C38}" type="pres">
      <dgm:prSet presAssocID="{90D49FB6-E0E4-42B2-99DE-7D7EE6366ACB}" presName="compNode" presStyleCnt="0"/>
      <dgm:spPr/>
    </dgm:pt>
    <dgm:pt modelId="{BCD0CC9C-022B-42B4-920C-00FD673E5AA6}" type="pres">
      <dgm:prSet presAssocID="{90D49FB6-E0E4-42B2-99DE-7D7EE6366ACB}" presName="bgRect" presStyleLbl="bgShp" presStyleIdx="1" presStyleCnt="4"/>
      <dgm:spPr/>
    </dgm:pt>
    <dgm:pt modelId="{C4EE7629-B38F-4F2F-A562-899CD6546F9B}" type="pres">
      <dgm:prSet presAssocID="{90D49FB6-E0E4-42B2-99DE-7D7EE6366ACB}" presName="iconRect" presStyleLbl="node1" presStyleIdx="1" presStyleCnt="4"/>
      <dgm:spPr>
        <a:ln>
          <a:noFill/>
        </a:ln>
      </dgm:spPr>
    </dgm:pt>
    <dgm:pt modelId="{5089596A-8687-4B42-B1D9-91081A339B8D}" type="pres">
      <dgm:prSet presAssocID="{90D49FB6-E0E4-42B2-99DE-7D7EE6366ACB}" presName="spaceRect" presStyleCnt="0"/>
      <dgm:spPr/>
    </dgm:pt>
    <dgm:pt modelId="{7BF03CF6-A7A7-4DC9-BE05-342A2CD10D65}" type="pres">
      <dgm:prSet presAssocID="{90D49FB6-E0E4-42B2-99DE-7D7EE6366ACB}" presName="parTx" presStyleLbl="revTx" presStyleIdx="1" presStyleCnt="4">
        <dgm:presLayoutVars>
          <dgm:chMax val="0"/>
          <dgm:chPref val="0"/>
        </dgm:presLayoutVars>
      </dgm:prSet>
      <dgm:spPr/>
    </dgm:pt>
    <dgm:pt modelId="{077411FA-3F7D-4C47-863A-BCB711216512}" type="pres">
      <dgm:prSet presAssocID="{AB28684D-23C4-4DB0-AAF6-9409EFEBABD1}" presName="sibTrans" presStyleCnt="0"/>
      <dgm:spPr/>
    </dgm:pt>
    <dgm:pt modelId="{C800C611-F3D3-4558-BB87-9A672CE31C1A}" type="pres">
      <dgm:prSet presAssocID="{683E1A16-B661-4641-AD60-B64A60520CC6}" presName="compNode" presStyleCnt="0"/>
      <dgm:spPr/>
    </dgm:pt>
    <dgm:pt modelId="{BFBEE9D8-FB23-46B9-9695-5D684A5B89A9}" type="pres">
      <dgm:prSet presAssocID="{683E1A16-B661-4641-AD60-B64A60520CC6}" presName="bgRect" presStyleLbl="bgShp" presStyleIdx="2" presStyleCnt="4"/>
      <dgm:spPr/>
    </dgm:pt>
    <dgm:pt modelId="{597FD148-762E-4CF8-8BE6-A1A5765B7E85}" type="pres">
      <dgm:prSet presAssocID="{683E1A16-B661-4641-AD60-B64A60520CC6}" presName="iconRect" presStyleLbl="node1" presStyleIdx="2"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rning"/>
        </a:ext>
      </dgm:extLst>
    </dgm:pt>
    <dgm:pt modelId="{CA10440B-65A9-4DCB-A056-9AA26E3489BD}" type="pres">
      <dgm:prSet presAssocID="{683E1A16-B661-4641-AD60-B64A60520CC6}" presName="spaceRect" presStyleCnt="0"/>
      <dgm:spPr/>
    </dgm:pt>
    <dgm:pt modelId="{EF4217CA-8F2F-4D00-9F31-81BDC114D008}" type="pres">
      <dgm:prSet presAssocID="{683E1A16-B661-4641-AD60-B64A60520CC6}" presName="parTx" presStyleLbl="revTx" presStyleIdx="2" presStyleCnt="4">
        <dgm:presLayoutVars>
          <dgm:chMax val="0"/>
          <dgm:chPref val="0"/>
        </dgm:presLayoutVars>
      </dgm:prSet>
      <dgm:spPr/>
    </dgm:pt>
    <dgm:pt modelId="{E48E2C36-BF55-4D47-897B-7720CB5B1787}" type="pres">
      <dgm:prSet presAssocID="{E44F9D10-06DD-469B-8CFA-4A3A3BBA86EF}" presName="sibTrans" presStyleCnt="0"/>
      <dgm:spPr/>
    </dgm:pt>
    <dgm:pt modelId="{AFC95CA2-A0AA-4E01-B28D-CC64217F98C0}" type="pres">
      <dgm:prSet presAssocID="{B36B2679-6618-4AA4-95D5-99F6ABDFEB9F}" presName="compNode" presStyleCnt="0"/>
      <dgm:spPr/>
    </dgm:pt>
    <dgm:pt modelId="{34C0EA24-F5FA-4E09-B131-9CF881063C22}" type="pres">
      <dgm:prSet presAssocID="{B36B2679-6618-4AA4-95D5-99F6ABDFEB9F}" presName="bgRect" presStyleLbl="bgShp" presStyleIdx="3" presStyleCnt="4"/>
      <dgm:spPr/>
    </dgm:pt>
    <dgm:pt modelId="{0A0E13CA-D143-404B-B9AD-20EB4F246C7A}" type="pres">
      <dgm:prSet presAssocID="{B36B2679-6618-4AA4-95D5-99F6ABDFEB9F}" presName="iconRect" presStyleLbl="node1" presStyleIdx="3"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B8A520DC-0BDF-4A58-8549-5BBB29E63723}" type="pres">
      <dgm:prSet presAssocID="{B36B2679-6618-4AA4-95D5-99F6ABDFEB9F}" presName="spaceRect" presStyleCnt="0"/>
      <dgm:spPr/>
    </dgm:pt>
    <dgm:pt modelId="{D16EEA1B-5F15-4D50-8EBE-D0D3937B1FDA}" type="pres">
      <dgm:prSet presAssocID="{B36B2679-6618-4AA4-95D5-99F6ABDFEB9F}" presName="parTx" presStyleLbl="revTx" presStyleIdx="3" presStyleCnt="4">
        <dgm:presLayoutVars>
          <dgm:chMax val="0"/>
          <dgm:chPref val="0"/>
        </dgm:presLayoutVars>
      </dgm:prSet>
      <dgm:spPr/>
    </dgm:pt>
  </dgm:ptLst>
  <dgm:cxnLst>
    <dgm:cxn modelId="{1A7F1B04-4450-47D9-AA7E-D12B0AD46A88}" srcId="{138F71E9-9452-46A0-A99D-A571F3749293}" destId="{683E1A16-B661-4641-AD60-B64A60520CC6}" srcOrd="2" destOrd="0" parTransId="{D7A6DB34-9431-4384-A434-EDDD6854D357}" sibTransId="{E44F9D10-06DD-469B-8CFA-4A3A3BBA86EF}"/>
    <dgm:cxn modelId="{AB438423-E0E6-4070-B474-3C46868939DB}" type="presOf" srcId="{683E1A16-B661-4641-AD60-B64A60520CC6}" destId="{EF4217CA-8F2F-4D00-9F31-81BDC114D008}" srcOrd="0" destOrd="0" presId="urn:microsoft.com/office/officeart/2018/2/layout/IconVerticalSolidList"/>
    <dgm:cxn modelId="{3C680430-5A0E-438D-8477-129E8B21DDC7}" srcId="{138F71E9-9452-46A0-A99D-A571F3749293}" destId="{90D49FB6-E0E4-42B2-99DE-7D7EE6366ACB}" srcOrd="1" destOrd="0" parTransId="{1E73FE9A-BC1F-4AA2-921B-7A9659280668}" sibTransId="{AB28684D-23C4-4DB0-AAF6-9409EFEBABD1}"/>
    <dgm:cxn modelId="{F442B73F-8A59-4184-80D0-299D27FDE4BA}" srcId="{138F71E9-9452-46A0-A99D-A571F3749293}" destId="{060B6BA8-60AC-49ED-B30A-385C91EB905E}" srcOrd="0" destOrd="0" parTransId="{E54F9F8A-ECFB-473D-B409-6CCBAB9EA5D6}" sibTransId="{E1AED68E-1066-45AC-B463-83447F28833F}"/>
    <dgm:cxn modelId="{C9C6367C-30CB-4283-9687-750F4A4CC5FE}" type="presOf" srcId="{060B6BA8-60AC-49ED-B30A-385C91EB905E}" destId="{34145E90-8E80-4B2F-B1A4-D9912BFC0A41}" srcOrd="0" destOrd="0" presId="urn:microsoft.com/office/officeart/2018/2/layout/IconVerticalSolidList"/>
    <dgm:cxn modelId="{18B20193-FB21-4049-B3A3-24F5646D4605}" type="presOf" srcId="{90D49FB6-E0E4-42B2-99DE-7D7EE6366ACB}" destId="{7BF03CF6-A7A7-4DC9-BE05-342A2CD10D65}" srcOrd="0" destOrd="0" presId="urn:microsoft.com/office/officeart/2018/2/layout/IconVerticalSolidList"/>
    <dgm:cxn modelId="{50E594B2-4A1F-4D7D-B17B-E197DE59C13C}" srcId="{138F71E9-9452-46A0-A99D-A571F3749293}" destId="{B36B2679-6618-4AA4-95D5-99F6ABDFEB9F}" srcOrd="3" destOrd="0" parTransId="{4577C2C3-6739-4108-B8E6-83C97D3E719D}" sibTransId="{000D8247-0103-45A9-A9E2-41C0952CC7D1}"/>
    <dgm:cxn modelId="{A60423E3-F8CD-4953-90BD-2EE3C64EBF1D}" type="presOf" srcId="{B36B2679-6618-4AA4-95D5-99F6ABDFEB9F}" destId="{D16EEA1B-5F15-4D50-8EBE-D0D3937B1FDA}" srcOrd="0" destOrd="0" presId="urn:microsoft.com/office/officeart/2018/2/layout/IconVerticalSolidList"/>
    <dgm:cxn modelId="{83237BEE-3EB5-4C37-B942-CACE3C5C7D26}" type="presOf" srcId="{138F71E9-9452-46A0-A99D-A571F3749293}" destId="{2DC3C3A0-648D-420D-A2D1-D1FBEB46C356}" srcOrd="0" destOrd="0" presId="urn:microsoft.com/office/officeart/2018/2/layout/IconVerticalSolidList"/>
    <dgm:cxn modelId="{D75BA4FE-D5D4-4ED9-8D5E-648E13AB3F2C}" type="presParOf" srcId="{2DC3C3A0-648D-420D-A2D1-D1FBEB46C356}" destId="{B9D3D1D7-13B4-4681-8F74-60CFF77DFF9A}" srcOrd="0" destOrd="0" presId="urn:microsoft.com/office/officeart/2018/2/layout/IconVerticalSolidList"/>
    <dgm:cxn modelId="{4949367D-B405-4C44-8469-8A8DDA28E66F}" type="presParOf" srcId="{B9D3D1D7-13B4-4681-8F74-60CFF77DFF9A}" destId="{3DBD3A64-001F-4D96-8D50-48DC7B42C26E}" srcOrd="0" destOrd="0" presId="urn:microsoft.com/office/officeart/2018/2/layout/IconVerticalSolidList"/>
    <dgm:cxn modelId="{107791CA-3A90-44BE-890A-96A6D1BA550E}" type="presParOf" srcId="{B9D3D1D7-13B4-4681-8F74-60CFF77DFF9A}" destId="{9AD27B40-6810-43DA-BDAB-421C86BB34F0}" srcOrd="1" destOrd="0" presId="urn:microsoft.com/office/officeart/2018/2/layout/IconVerticalSolidList"/>
    <dgm:cxn modelId="{E56DE8BA-AC6A-4D16-AA41-A8915DD8A5BC}" type="presParOf" srcId="{B9D3D1D7-13B4-4681-8F74-60CFF77DFF9A}" destId="{3CB2BD7D-D7C0-47B1-94A7-5E7256A9DF77}" srcOrd="2" destOrd="0" presId="urn:microsoft.com/office/officeart/2018/2/layout/IconVerticalSolidList"/>
    <dgm:cxn modelId="{8A17A4F8-0011-4E2C-B73C-98A7A2299D91}" type="presParOf" srcId="{B9D3D1D7-13B4-4681-8F74-60CFF77DFF9A}" destId="{34145E90-8E80-4B2F-B1A4-D9912BFC0A41}" srcOrd="3" destOrd="0" presId="urn:microsoft.com/office/officeart/2018/2/layout/IconVerticalSolidList"/>
    <dgm:cxn modelId="{FA4DE4BC-88F5-4685-AA42-F127616E39FB}" type="presParOf" srcId="{2DC3C3A0-648D-420D-A2D1-D1FBEB46C356}" destId="{C70B09A9-F006-4ED5-A3BD-C2809CEFD19F}" srcOrd="1" destOrd="0" presId="urn:microsoft.com/office/officeart/2018/2/layout/IconVerticalSolidList"/>
    <dgm:cxn modelId="{01CD4127-0593-4DF9-97DB-27048B2A1A7F}" type="presParOf" srcId="{2DC3C3A0-648D-420D-A2D1-D1FBEB46C356}" destId="{678B9B12-0B5B-44EF-AC61-71D3D6C87C38}" srcOrd="2" destOrd="0" presId="urn:microsoft.com/office/officeart/2018/2/layout/IconVerticalSolidList"/>
    <dgm:cxn modelId="{A0E5C26E-3866-4E07-BCD0-D86E50D69F0D}" type="presParOf" srcId="{678B9B12-0B5B-44EF-AC61-71D3D6C87C38}" destId="{BCD0CC9C-022B-42B4-920C-00FD673E5AA6}" srcOrd="0" destOrd="0" presId="urn:microsoft.com/office/officeart/2018/2/layout/IconVerticalSolidList"/>
    <dgm:cxn modelId="{1105382E-5BD1-4DFD-9030-903C3EC8E0BF}" type="presParOf" srcId="{678B9B12-0B5B-44EF-AC61-71D3D6C87C38}" destId="{C4EE7629-B38F-4F2F-A562-899CD6546F9B}" srcOrd="1" destOrd="0" presId="urn:microsoft.com/office/officeart/2018/2/layout/IconVerticalSolidList"/>
    <dgm:cxn modelId="{8CA2A3C0-A1DB-40EC-B40C-744C34929D98}" type="presParOf" srcId="{678B9B12-0B5B-44EF-AC61-71D3D6C87C38}" destId="{5089596A-8687-4B42-B1D9-91081A339B8D}" srcOrd="2" destOrd="0" presId="urn:microsoft.com/office/officeart/2018/2/layout/IconVerticalSolidList"/>
    <dgm:cxn modelId="{96EF077C-E49C-4B95-8270-DE0E27C15643}" type="presParOf" srcId="{678B9B12-0B5B-44EF-AC61-71D3D6C87C38}" destId="{7BF03CF6-A7A7-4DC9-BE05-342A2CD10D65}" srcOrd="3" destOrd="0" presId="urn:microsoft.com/office/officeart/2018/2/layout/IconVerticalSolidList"/>
    <dgm:cxn modelId="{A2E4171C-E293-4286-BFFB-12754C008141}" type="presParOf" srcId="{2DC3C3A0-648D-420D-A2D1-D1FBEB46C356}" destId="{077411FA-3F7D-4C47-863A-BCB711216512}" srcOrd="3" destOrd="0" presId="urn:microsoft.com/office/officeart/2018/2/layout/IconVerticalSolidList"/>
    <dgm:cxn modelId="{896333E0-F482-4543-8DD0-34F846C0B479}" type="presParOf" srcId="{2DC3C3A0-648D-420D-A2D1-D1FBEB46C356}" destId="{C800C611-F3D3-4558-BB87-9A672CE31C1A}" srcOrd="4" destOrd="0" presId="urn:microsoft.com/office/officeart/2018/2/layout/IconVerticalSolidList"/>
    <dgm:cxn modelId="{93D907D5-2A73-4A5C-A48A-DF9F73A5FF76}" type="presParOf" srcId="{C800C611-F3D3-4558-BB87-9A672CE31C1A}" destId="{BFBEE9D8-FB23-46B9-9695-5D684A5B89A9}" srcOrd="0" destOrd="0" presId="urn:microsoft.com/office/officeart/2018/2/layout/IconVerticalSolidList"/>
    <dgm:cxn modelId="{2857290C-53FE-4509-85F2-FE2F56000752}" type="presParOf" srcId="{C800C611-F3D3-4558-BB87-9A672CE31C1A}" destId="{597FD148-762E-4CF8-8BE6-A1A5765B7E85}" srcOrd="1" destOrd="0" presId="urn:microsoft.com/office/officeart/2018/2/layout/IconVerticalSolidList"/>
    <dgm:cxn modelId="{4EF2559B-0C94-4462-B6B4-84A2EF552E5A}" type="presParOf" srcId="{C800C611-F3D3-4558-BB87-9A672CE31C1A}" destId="{CA10440B-65A9-4DCB-A056-9AA26E3489BD}" srcOrd="2" destOrd="0" presId="urn:microsoft.com/office/officeart/2018/2/layout/IconVerticalSolidList"/>
    <dgm:cxn modelId="{86E8BDEF-7DCA-44E9-B94E-75BA9A334D1E}" type="presParOf" srcId="{C800C611-F3D3-4558-BB87-9A672CE31C1A}" destId="{EF4217CA-8F2F-4D00-9F31-81BDC114D008}" srcOrd="3" destOrd="0" presId="urn:microsoft.com/office/officeart/2018/2/layout/IconVerticalSolidList"/>
    <dgm:cxn modelId="{C57F734B-9D25-49AC-B9AA-CFCE2DE7B2DC}" type="presParOf" srcId="{2DC3C3A0-648D-420D-A2D1-D1FBEB46C356}" destId="{E48E2C36-BF55-4D47-897B-7720CB5B1787}" srcOrd="5" destOrd="0" presId="urn:microsoft.com/office/officeart/2018/2/layout/IconVerticalSolidList"/>
    <dgm:cxn modelId="{17A4D78F-BFCB-4ACB-8542-5190E9AC3F37}" type="presParOf" srcId="{2DC3C3A0-648D-420D-A2D1-D1FBEB46C356}" destId="{AFC95CA2-A0AA-4E01-B28D-CC64217F98C0}" srcOrd="6" destOrd="0" presId="urn:microsoft.com/office/officeart/2018/2/layout/IconVerticalSolidList"/>
    <dgm:cxn modelId="{A758A2C3-AAB0-44A8-89D8-8FF26304715D}" type="presParOf" srcId="{AFC95CA2-A0AA-4E01-B28D-CC64217F98C0}" destId="{34C0EA24-F5FA-4E09-B131-9CF881063C22}" srcOrd="0" destOrd="0" presId="urn:microsoft.com/office/officeart/2018/2/layout/IconVerticalSolidList"/>
    <dgm:cxn modelId="{F5143A0F-E3D3-43E7-867C-080D5A763343}" type="presParOf" srcId="{AFC95CA2-A0AA-4E01-B28D-CC64217F98C0}" destId="{0A0E13CA-D143-404B-B9AD-20EB4F246C7A}" srcOrd="1" destOrd="0" presId="urn:microsoft.com/office/officeart/2018/2/layout/IconVerticalSolidList"/>
    <dgm:cxn modelId="{E4633D3F-D293-4208-862D-D8CBF102BA8D}" type="presParOf" srcId="{AFC95CA2-A0AA-4E01-B28D-CC64217F98C0}" destId="{B8A520DC-0BDF-4A58-8549-5BBB29E63723}" srcOrd="2" destOrd="0" presId="urn:microsoft.com/office/officeart/2018/2/layout/IconVerticalSolidList"/>
    <dgm:cxn modelId="{6AA50A72-5B8B-48ED-A212-698A8DA09FCC}" type="presParOf" srcId="{AFC95CA2-A0AA-4E01-B28D-CC64217F98C0}" destId="{D16EEA1B-5F15-4D50-8EBE-D0D3937B1FDA}"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D25384-82AF-4B78-B2B4-08CD1E94B88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6AB05BA-F547-4CE6-B566-D437CFC44DF0}">
      <dgm:prSet/>
      <dgm:spPr/>
      <dgm:t>
        <a:bodyPr/>
        <a:lstStyle/>
        <a:p>
          <a:r>
            <a:rPr lang="en-GB" dirty="0"/>
            <a:t>Accountability requires that an NGO provide a professional account (or justification) of its activities to another stakeholder group or individual. This involves accountability ACROSS, accountability UP and accountability DOWN.</a:t>
          </a:r>
          <a:endParaRPr lang="en-US" dirty="0"/>
        </a:p>
      </dgm:t>
    </dgm:pt>
    <dgm:pt modelId="{C00F7154-04B4-4A97-B72C-05D35A1E203F}" type="parTrans" cxnId="{5B4A7315-B96D-4984-A2C7-0F65477F7CF0}">
      <dgm:prSet/>
      <dgm:spPr/>
      <dgm:t>
        <a:bodyPr/>
        <a:lstStyle/>
        <a:p>
          <a:endParaRPr lang="en-US"/>
        </a:p>
      </dgm:t>
    </dgm:pt>
    <dgm:pt modelId="{B6639FD9-B837-4960-9930-518B3E44CFB0}" type="sibTrans" cxnId="{5B4A7315-B96D-4984-A2C7-0F65477F7CF0}">
      <dgm:prSet/>
      <dgm:spPr/>
      <dgm:t>
        <a:bodyPr/>
        <a:lstStyle/>
        <a:p>
          <a:endParaRPr lang="en-US"/>
        </a:p>
      </dgm:t>
    </dgm:pt>
    <dgm:pt modelId="{2AD6F8D6-29FE-4018-8DC0-E898A63A681C}">
      <dgm:prSet/>
      <dgm:spPr/>
      <dgm:t>
        <a:bodyPr/>
        <a:lstStyle/>
        <a:p>
          <a:r>
            <a:rPr lang="en-GB" dirty="0"/>
            <a:t>It presupposes that the NGO has a clear policy on who is accountable to whom and for what purpose. </a:t>
          </a:r>
          <a:endParaRPr lang="en-US" dirty="0"/>
        </a:p>
      </dgm:t>
    </dgm:pt>
    <dgm:pt modelId="{421692F5-1E7C-40C5-982D-64F522D3C84C}" type="parTrans" cxnId="{EDC1EFD0-6ACD-4F7A-8188-577C17CE1A66}">
      <dgm:prSet/>
      <dgm:spPr/>
      <dgm:t>
        <a:bodyPr/>
        <a:lstStyle/>
        <a:p>
          <a:endParaRPr lang="en-US"/>
        </a:p>
      </dgm:t>
    </dgm:pt>
    <dgm:pt modelId="{0AAE3DFC-942B-432F-BB38-E1732557E841}" type="sibTrans" cxnId="{EDC1EFD0-6ACD-4F7A-8188-577C17CE1A66}">
      <dgm:prSet/>
      <dgm:spPr/>
      <dgm:t>
        <a:bodyPr/>
        <a:lstStyle/>
        <a:p>
          <a:endParaRPr lang="en-US"/>
        </a:p>
      </dgm:t>
    </dgm:pt>
    <dgm:pt modelId="{33912FF4-A90F-4A95-8686-78BBC682E75E}">
      <dgm:prSet/>
      <dgm:spPr/>
      <dgm:t>
        <a:bodyPr/>
        <a:lstStyle/>
        <a:p>
          <a:r>
            <a:rPr lang="en-GB"/>
            <a:t>It involves the expectation that the NGO will be willing to accept advice or criticism and to modify its practices in the light of that advice and criticism.</a:t>
          </a:r>
          <a:endParaRPr lang="en-US"/>
        </a:p>
      </dgm:t>
    </dgm:pt>
    <dgm:pt modelId="{F089223D-9AD9-450D-8DB0-3FF5C1861E19}" type="parTrans" cxnId="{69C56260-3BEF-4F91-8659-E6ADF3FEE7DE}">
      <dgm:prSet/>
      <dgm:spPr/>
      <dgm:t>
        <a:bodyPr/>
        <a:lstStyle/>
        <a:p>
          <a:endParaRPr lang="en-US"/>
        </a:p>
      </dgm:t>
    </dgm:pt>
    <dgm:pt modelId="{A2A2609F-DE51-4C93-A3AC-56BA9BD3D162}" type="sibTrans" cxnId="{69C56260-3BEF-4F91-8659-E6ADF3FEE7DE}">
      <dgm:prSet/>
      <dgm:spPr/>
      <dgm:t>
        <a:bodyPr/>
        <a:lstStyle/>
        <a:p>
          <a:endParaRPr lang="en-US"/>
        </a:p>
      </dgm:t>
    </dgm:pt>
    <dgm:pt modelId="{14E8D70F-E523-4069-8BC0-B1B3590A78EE}" type="pres">
      <dgm:prSet presAssocID="{2AD25384-82AF-4B78-B2B4-08CD1E94B88D}" presName="root" presStyleCnt="0">
        <dgm:presLayoutVars>
          <dgm:dir/>
          <dgm:resizeHandles val="exact"/>
        </dgm:presLayoutVars>
      </dgm:prSet>
      <dgm:spPr/>
    </dgm:pt>
    <dgm:pt modelId="{8457712D-9CB4-4FA6-A6F1-85C46D3593BD}" type="pres">
      <dgm:prSet presAssocID="{56AB05BA-F547-4CE6-B566-D437CFC44DF0}" presName="compNode" presStyleCnt="0"/>
      <dgm:spPr/>
    </dgm:pt>
    <dgm:pt modelId="{3BF03AFF-E824-490D-8F77-9A649BACD39D}" type="pres">
      <dgm:prSet presAssocID="{56AB05BA-F547-4CE6-B566-D437CFC44DF0}" presName="bgRect" presStyleLbl="bgShp" presStyleIdx="0" presStyleCnt="3"/>
      <dgm:spPr/>
    </dgm:pt>
    <dgm:pt modelId="{434D74B1-C481-4AA1-9BDA-AF1CCBE46CCD}" type="pres">
      <dgm:prSet presAssocID="{56AB05BA-F547-4CE6-B566-D437CFC44DF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eting"/>
        </a:ext>
      </dgm:extLst>
    </dgm:pt>
    <dgm:pt modelId="{00F0585D-92FB-4F03-8670-FB35084145FA}" type="pres">
      <dgm:prSet presAssocID="{56AB05BA-F547-4CE6-B566-D437CFC44DF0}" presName="spaceRect" presStyleCnt="0"/>
      <dgm:spPr/>
    </dgm:pt>
    <dgm:pt modelId="{CF7A04BE-25F7-4655-AC0D-412B8DE0616B}" type="pres">
      <dgm:prSet presAssocID="{56AB05BA-F547-4CE6-B566-D437CFC44DF0}" presName="parTx" presStyleLbl="revTx" presStyleIdx="0" presStyleCnt="3">
        <dgm:presLayoutVars>
          <dgm:chMax val="0"/>
          <dgm:chPref val="0"/>
        </dgm:presLayoutVars>
      </dgm:prSet>
      <dgm:spPr/>
    </dgm:pt>
    <dgm:pt modelId="{44FFC6C5-7FF3-4342-A69D-BA127EF1C628}" type="pres">
      <dgm:prSet presAssocID="{B6639FD9-B837-4960-9930-518B3E44CFB0}" presName="sibTrans" presStyleCnt="0"/>
      <dgm:spPr/>
    </dgm:pt>
    <dgm:pt modelId="{033A2E66-A704-4B81-B8E0-19EE7CA6AB6B}" type="pres">
      <dgm:prSet presAssocID="{2AD6F8D6-29FE-4018-8DC0-E898A63A681C}" presName="compNode" presStyleCnt="0"/>
      <dgm:spPr/>
    </dgm:pt>
    <dgm:pt modelId="{7640F4BE-F6CD-4F8B-ABDB-EF1B36FFDE4A}" type="pres">
      <dgm:prSet presAssocID="{2AD6F8D6-29FE-4018-8DC0-E898A63A681C}" presName="bgRect" presStyleLbl="bgShp" presStyleIdx="1" presStyleCnt="3"/>
      <dgm:spPr/>
    </dgm:pt>
    <dgm:pt modelId="{69BE4C5B-4116-4FC7-B7D3-3045EDC2D815}" type="pres">
      <dgm:prSet presAssocID="{2AD6F8D6-29FE-4018-8DC0-E898A63A681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ecturer"/>
        </a:ext>
      </dgm:extLst>
    </dgm:pt>
    <dgm:pt modelId="{BD06E60F-9D5F-44B1-A18B-03EF9FA3E204}" type="pres">
      <dgm:prSet presAssocID="{2AD6F8D6-29FE-4018-8DC0-E898A63A681C}" presName="spaceRect" presStyleCnt="0"/>
      <dgm:spPr/>
    </dgm:pt>
    <dgm:pt modelId="{2C2EDECD-DEB5-4F1A-A634-1639ED040637}" type="pres">
      <dgm:prSet presAssocID="{2AD6F8D6-29FE-4018-8DC0-E898A63A681C}" presName="parTx" presStyleLbl="revTx" presStyleIdx="1" presStyleCnt="3">
        <dgm:presLayoutVars>
          <dgm:chMax val="0"/>
          <dgm:chPref val="0"/>
        </dgm:presLayoutVars>
      </dgm:prSet>
      <dgm:spPr/>
    </dgm:pt>
    <dgm:pt modelId="{8E34D399-9FFC-49E5-BBDB-41ADB0C223E0}" type="pres">
      <dgm:prSet presAssocID="{0AAE3DFC-942B-432F-BB38-E1732557E841}" presName="sibTrans" presStyleCnt="0"/>
      <dgm:spPr/>
    </dgm:pt>
    <dgm:pt modelId="{53DE6CB0-2608-41DA-BBAF-AC6D8401D029}" type="pres">
      <dgm:prSet presAssocID="{33912FF4-A90F-4A95-8686-78BBC682E75E}" presName="compNode" presStyleCnt="0"/>
      <dgm:spPr/>
    </dgm:pt>
    <dgm:pt modelId="{FB52E7BF-80B6-4A07-BDCA-742367FEF796}" type="pres">
      <dgm:prSet presAssocID="{33912FF4-A90F-4A95-8686-78BBC682E75E}" presName="bgRect" presStyleLbl="bgShp" presStyleIdx="2" presStyleCnt="3"/>
      <dgm:spPr/>
    </dgm:pt>
    <dgm:pt modelId="{7E4E9EB3-83F6-4087-B12A-895C6AAB4E8D}" type="pres">
      <dgm:prSet presAssocID="{33912FF4-A90F-4A95-8686-78BBC682E75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rritant"/>
        </a:ext>
      </dgm:extLst>
    </dgm:pt>
    <dgm:pt modelId="{6F13E5E9-D12F-4FB4-9329-5986C116C306}" type="pres">
      <dgm:prSet presAssocID="{33912FF4-A90F-4A95-8686-78BBC682E75E}" presName="spaceRect" presStyleCnt="0"/>
      <dgm:spPr/>
    </dgm:pt>
    <dgm:pt modelId="{B9327454-66CB-40FD-8319-982761F23900}" type="pres">
      <dgm:prSet presAssocID="{33912FF4-A90F-4A95-8686-78BBC682E75E}" presName="parTx" presStyleLbl="revTx" presStyleIdx="2" presStyleCnt="3">
        <dgm:presLayoutVars>
          <dgm:chMax val="0"/>
          <dgm:chPref val="0"/>
        </dgm:presLayoutVars>
      </dgm:prSet>
      <dgm:spPr/>
    </dgm:pt>
  </dgm:ptLst>
  <dgm:cxnLst>
    <dgm:cxn modelId="{5B4A7315-B96D-4984-A2C7-0F65477F7CF0}" srcId="{2AD25384-82AF-4B78-B2B4-08CD1E94B88D}" destId="{56AB05BA-F547-4CE6-B566-D437CFC44DF0}" srcOrd="0" destOrd="0" parTransId="{C00F7154-04B4-4A97-B72C-05D35A1E203F}" sibTransId="{B6639FD9-B837-4960-9930-518B3E44CFB0}"/>
    <dgm:cxn modelId="{B146A253-A30A-4363-989F-E45624BFAABD}" type="presOf" srcId="{33912FF4-A90F-4A95-8686-78BBC682E75E}" destId="{B9327454-66CB-40FD-8319-982761F23900}" srcOrd="0" destOrd="0" presId="urn:microsoft.com/office/officeart/2018/2/layout/IconVerticalSolidList"/>
    <dgm:cxn modelId="{69C56260-3BEF-4F91-8659-E6ADF3FEE7DE}" srcId="{2AD25384-82AF-4B78-B2B4-08CD1E94B88D}" destId="{33912FF4-A90F-4A95-8686-78BBC682E75E}" srcOrd="2" destOrd="0" parTransId="{F089223D-9AD9-450D-8DB0-3FF5C1861E19}" sibTransId="{A2A2609F-DE51-4C93-A3AC-56BA9BD3D162}"/>
    <dgm:cxn modelId="{376E7A87-A3DB-4763-A434-2238DA2B6620}" type="presOf" srcId="{2AD6F8D6-29FE-4018-8DC0-E898A63A681C}" destId="{2C2EDECD-DEB5-4F1A-A634-1639ED040637}" srcOrd="0" destOrd="0" presId="urn:microsoft.com/office/officeart/2018/2/layout/IconVerticalSolidList"/>
    <dgm:cxn modelId="{EDC1EFD0-6ACD-4F7A-8188-577C17CE1A66}" srcId="{2AD25384-82AF-4B78-B2B4-08CD1E94B88D}" destId="{2AD6F8D6-29FE-4018-8DC0-E898A63A681C}" srcOrd="1" destOrd="0" parTransId="{421692F5-1E7C-40C5-982D-64F522D3C84C}" sibTransId="{0AAE3DFC-942B-432F-BB38-E1732557E841}"/>
    <dgm:cxn modelId="{00EE62DC-E883-4F53-B676-FBBAA7FBFF4A}" type="presOf" srcId="{2AD25384-82AF-4B78-B2B4-08CD1E94B88D}" destId="{14E8D70F-E523-4069-8BC0-B1B3590A78EE}" srcOrd="0" destOrd="0" presId="urn:microsoft.com/office/officeart/2018/2/layout/IconVerticalSolidList"/>
    <dgm:cxn modelId="{7A578BE8-20CC-4975-B473-696B3F868865}" type="presOf" srcId="{56AB05BA-F547-4CE6-B566-D437CFC44DF0}" destId="{CF7A04BE-25F7-4655-AC0D-412B8DE0616B}" srcOrd="0" destOrd="0" presId="urn:microsoft.com/office/officeart/2018/2/layout/IconVerticalSolidList"/>
    <dgm:cxn modelId="{002E4F24-9990-4E5D-9234-123B7EF36426}" type="presParOf" srcId="{14E8D70F-E523-4069-8BC0-B1B3590A78EE}" destId="{8457712D-9CB4-4FA6-A6F1-85C46D3593BD}" srcOrd="0" destOrd="0" presId="urn:microsoft.com/office/officeart/2018/2/layout/IconVerticalSolidList"/>
    <dgm:cxn modelId="{820EEAA9-65DF-4372-8961-EB10A185B80E}" type="presParOf" srcId="{8457712D-9CB4-4FA6-A6F1-85C46D3593BD}" destId="{3BF03AFF-E824-490D-8F77-9A649BACD39D}" srcOrd="0" destOrd="0" presId="urn:microsoft.com/office/officeart/2018/2/layout/IconVerticalSolidList"/>
    <dgm:cxn modelId="{9F05A8FE-3468-4AE9-A327-7D4D58C2D09D}" type="presParOf" srcId="{8457712D-9CB4-4FA6-A6F1-85C46D3593BD}" destId="{434D74B1-C481-4AA1-9BDA-AF1CCBE46CCD}" srcOrd="1" destOrd="0" presId="urn:microsoft.com/office/officeart/2018/2/layout/IconVerticalSolidList"/>
    <dgm:cxn modelId="{63B6ADC0-A138-4053-BC7D-873A42947D03}" type="presParOf" srcId="{8457712D-9CB4-4FA6-A6F1-85C46D3593BD}" destId="{00F0585D-92FB-4F03-8670-FB35084145FA}" srcOrd="2" destOrd="0" presId="urn:microsoft.com/office/officeart/2018/2/layout/IconVerticalSolidList"/>
    <dgm:cxn modelId="{169131D2-C9F9-4BE1-B914-A8462DDE45A2}" type="presParOf" srcId="{8457712D-9CB4-4FA6-A6F1-85C46D3593BD}" destId="{CF7A04BE-25F7-4655-AC0D-412B8DE0616B}" srcOrd="3" destOrd="0" presId="urn:microsoft.com/office/officeart/2018/2/layout/IconVerticalSolidList"/>
    <dgm:cxn modelId="{1BEAA507-823F-4297-A433-78FC1DCCF0F8}" type="presParOf" srcId="{14E8D70F-E523-4069-8BC0-B1B3590A78EE}" destId="{44FFC6C5-7FF3-4342-A69D-BA127EF1C628}" srcOrd="1" destOrd="0" presId="urn:microsoft.com/office/officeart/2018/2/layout/IconVerticalSolidList"/>
    <dgm:cxn modelId="{5356CAA7-C990-48A9-8181-1396CBC11638}" type="presParOf" srcId="{14E8D70F-E523-4069-8BC0-B1B3590A78EE}" destId="{033A2E66-A704-4B81-B8E0-19EE7CA6AB6B}" srcOrd="2" destOrd="0" presId="urn:microsoft.com/office/officeart/2018/2/layout/IconVerticalSolidList"/>
    <dgm:cxn modelId="{6103C9E6-A922-415D-9E7D-D14482EABAE4}" type="presParOf" srcId="{033A2E66-A704-4B81-B8E0-19EE7CA6AB6B}" destId="{7640F4BE-F6CD-4F8B-ABDB-EF1B36FFDE4A}" srcOrd="0" destOrd="0" presId="urn:microsoft.com/office/officeart/2018/2/layout/IconVerticalSolidList"/>
    <dgm:cxn modelId="{EB5293F6-E12C-4B56-A216-128A9D555F04}" type="presParOf" srcId="{033A2E66-A704-4B81-B8E0-19EE7CA6AB6B}" destId="{69BE4C5B-4116-4FC7-B7D3-3045EDC2D815}" srcOrd="1" destOrd="0" presId="urn:microsoft.com/office/officeart/2018/2/layout/IconVerticalSolidList"/>
    <dgm:cxn modelId="{53D786F3-4EE2-4F21-83EA-1C3FFDFC2290}" type="presParOf" srcId="{033A2E66-A704-4B81-B8E0-19EE7CA6AB6B}" destId="{BD06E60F-9D5F-44B1-A18B-03EF9FA3E204}" srcOrd="2" destOrd="0" presId="urn:microsoft.com/office/officeart/2018/2/layout/IconVerticalSolidList"/>
    <dgm:cxn modelId="{CF8CF3F7-3DA0-4390-826B-4312C92EEACE}" type="presParOf" srcId="{033A2E66-A704-4B81-B8E0-19EE7CA6AB6B}" destId="{2C2EDECD-DEB5-4F1A-A634-1639ED040637}" srcOrd="3" destOrd="0" presId="urn:microsoft.com/office/officeart/2018/2/layout/IconVerticalSolidList"/>
    <dgm:cxn modelId="{92A4FDF7-5C21-4EF5-8485-2E44D8044C63}" type="presParOf" srcId="{14E8D70F-E523-4069-8BC0-B1B3590A78EE}" destId="{8E34D399-9FFC-49E5-BBDB-41ADB0C223E0}" srcOrd="3" destOrd="0" presId="urn:microsoft.com/office/officeart/2018/2/layout/IconVerticalSolidList"/>
    <dgm:cxn modelId="{12FF4463-CD5F-40B8-85BC-91CBAFACE7FF}" type="presParOf" srcId="{14E8D70F-E523-4069-8BC0-B1B3590A78EE}" destId="{53DE6CB0-2608-41DA-BBAF-AC6D8401D029}" srcOrd="4" destOrd="0" presId="urn:microsoft.com/office/officeart/2018/2/layout/IconVerticalSolidList"/>
    <dgm:cxn modelId="{28F2C489-22B8-4AE4-B2EF-DCDF31876480}" type="presParOf" srcId="{53DE6CB0-2608-41DA-BBAF-AC6D8401D029}" destId="{FB52E7BF-80B6-4A07-BDCA-742367FEF796}" srcOrd="0" destOrd="0" presId="urn:microsoft.com/office/officeart/2018/2/layout/IconVerticalSolidList"/>
    <dgm:cxn modelId="{EFABA5BE-DDBE-4CEB-B22D-9E2F9BF16695}" type="presParOf" srcId="{53DE6CB0-2608-41DA-BBAF-AC6D8401D029}" destId="{7E4E9EB3-83F6-4087-B12A-895C6AAB4E8D}" srcOrd="1" destOrd="0" presId="urn:microsoft.com/office/officeart/2018/2/layout/IconVerticalSolidList"/>
    <dgm:cxn modelId="{D230FB51-A657-46CB-9A2D-4F93DBC53085}" type="presParOf" srcId="{53DE6CB0-2608-41DA-BBAF-AC6D8401D029}" destId="{6F13E5E9-D12F-4FB4-9329-5986C116C306}" srcOrd="2" destOrd="0" presId="urn:microsoft.com/office/officeart/2018/2/layout/IconVerticalSolidList"/>
    <dgm:cxn modelId="{3AF4B8DE-CCB0-45F9-A9F9-8AA4B4C70F4B}" type="presParOf" srcId="{53DE6CB0-2608-41DA-BBAF-AC6D8401D029}" destId="{B9327454-66CB-40FD-8319-982761F2390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87773C-1409-43A1-A90D-2012F2DB2A2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1A5D227-A2EE-4D7D-B0E4-B8134DD02328}">
      <dgm:prSet/>
      <dgm:spPr/>
      <dgm:t>
        <a:bodyPr/>
        <a:lstStyle/>
        <a:p>
          <a:r>
            <a:rPr lang="en-GB" dirty="0"/>
            <a:t>A donor agency, in the use of funds received for the intended objectives and purposes. </a:t>
          </a:r>
          <a:r>
            <a:rPr lang="en-GB" b="1" dirty="0"/>
            <a:t>Accountability UP</a:t>
          </a:r>
          <a:endParaRPr lang="en-US" b="1" dirty="0"/>
        </a:p>
      </dgm:t>
    </dgm:pt>
    <dgm:pt modelId="{591EC8A2-FE1C-4F1C-885F-623CE4DC50F2}" type="parTrans" cxnId="{1ACF3940-F037-45B4-B13C-BE323750E344}">
      <dgm:prSet/>
      <dgm:spPr/>
      <dgm:t>
        <a:bodyPr/>
        <a:lstStyle/>
        <a:p>
          <a:endParaRPr lang="en-US"/>
        </a:p>
      </dgm:t>
    </dgm:pt>
    <dgm:pt modelId="{B919651F-4092-44EB-81A6-E98D1BC965D4}" type="sibTrans" cxnId="{1ACF3940-F037-45B4-B13C-BE323750E344}">
      <dgm:prSet/>
      <dgm:spPr/>
      <dgm:t>
        <a:bodyPr/>
        <a:lstStyle/>
        <a:p>
          <a:endParaRPr lang="en-US"/>
        </a:p>
      </dgm:t>
    </dgm:pt>
    <dgm:pt modelId="{90BF5C88-A9D1-40C7-A3D2-AF660A059430}">
      <dgm:prSet/>
      <dgm:spPr/>
      <dgm:t>
        <a:bodyPr/>
        <a:lstStyle/>
        <a:p>
          <a:r>
            <a:rPr lang="en-GB" dirty="0">
              <a:solidFill>
                <a:schemeClr val="tx1"/>
              </a:solidFill>
            </a:rPr>
            <a:t>A government regulatory agency, in terms of maintaining its "non-profit" status and providing documentary evidence of its </a:t>
          </a:r>
          <a:r>
            <a:rPr lang="en-GB" dirty="0"/>
            <a:t>expenditures. </a:t>
          </a:r>
          <a:r>
            <a:rPr lang="en-GB" b="1" dirty="0"/>
            <a:t>Accountability UP. </a:t>
          </a:r>
          <a:endParaRPr lang="en-US" b="1" dirty="0"/>
        </a:p>
      </dgm:t>
    </dgm:pt>
    <dgm:pt modelId="{175C1AD5-1A79-4AE5-981E-1F13118BF331}" type="parTrans" cxnId="{535315E8-AA9A-44EF-A49C-540D5182F60F}">
      <dgm:prSet/>
      <dgm:spPr/>
      <dgm:t>
        <a:bodyPr/>
        <a:lstStyle/>
        <a:p>
          <a:endParaRPr lang="en-US"/>
        </a:p>
      </dgm:t>
    </dgm:pt>
    <dgm:pt modelId="{E42C8991-C50F-4DE1-AD2E-75A625D7E145}" type="sibTrans" cxnId="{535315E8-AA9A-44EF-A49C-540D5182F60F}">
      <dgm:prSet/>
      <dgm:spPr/>
      <dgm:t>
        <a:bodyPr/>
        <a:lstStyle/>
        <a:p>
          <a:endParaRPr lang="en-US"/>
        </a:p>
      </dgm:t>
    </dgm:pt>
    <dgm:pt modelId="{32CF4A47-AA1E-4013-8DD3-A4424E910FBA}">
      <dgm:prSet/>
      <dgm:spPr/>
      <dgm:t>
        <a:bodyPr/>
        <a:lstStyle/>
        <a:p>
          <a:r>
            <a:rPr lang="en-GB" dirty="0"/>
            <a:t>Its constituency, in terms of delivering on its projects and assisting them in finding solutions to the problems that they are facing. </a:t>
          </a:r>
          <a:r>
            <a:rPr lang="en-GB" b="1" dirty="0"/>
            <a:t>Accountability DOWN. </a:t>
          </a:r>
          <a:endParaRPr lang="en-US" b="1" dirty="0"/>
        </a:p>
      </dgm:t>
    </dgm:pt>
    <dgm:pt modelId="{48203E51-BB6C-4110-ABA7-A145407C28D6}" type="parTrans" cxnId="{7362869C-AD55-4508-B61C-8FA6B3DB58D2}">
      <dgm:prSet/>
      <dgm:spPr/>
      <dgm:t>
        <a:bodyPr/>
        <a:lstStyle/>
        <a:p>
          <a:endParaRPr lang="en-US"/>
        </a:p>
      </dgm:t>
    </dgm:pt>
    <dgm:pt modelId="{834308C6-628D-4070-802E-F16393A75D87}" type="sibTrans" cxnId="{7362869C-AD55-4508-B61C-8FA6B3DB58D2}">
      <dgm:prSet/>
      <dgm:spPr/>
      <dgm:t>
        <a:bodyPr/>
        <a:lstStyle/>
        <a:p>
          <a:endParaRPr lang="en-US"/>
        </a:p>
      </dgm:t>
    </dgm:pt>
    <dgm:pt modelId="{5569ABEF-6B58-4962-ACB5-73E75F7EF730}">
      <dgm:prSet/>
      <dgm:spPr/>
      <dgm:t>
        <a:bodyPr/>
        <a:lstStyle/>
        <a:p>
          <a:r>
            <a:rPr lang="en-GB" dirty="0"/>
            <a:t>Organisational accountability to the broader society by transparently clarifying its goals and objectives, and reporting on its activities and actions. </a:t>
          </a:r>
        </a:p>
        <a:p>
          <a:r>
            <a:rPr lang="en-GB" b="1" dirty="0"/>
            <a:t>Accountability UP and WITHIN. </a:t>
          </a:r>
          <a:endParaRPr lang="en-US" b="1" dirty="0"/>
        </a:p>
      </dgm:t>
    </dgm:pt>
    <dgm:pt modelId="{7438E426-81F1-439B-9CA4-EADD68AA3CD4}" type="parTrans" cxnId="{BC3985E5-D64D-480D-8E3D-FE47D4F80B55}">
      <dgm:prSet/>
      <dgm:spPr/>
      <dgm:t>
        <a:bodyPr/>
        <a:lstStyle/>
        <a:p>
          <a:endParaRPr lang="en-US"/>
        </a:p>
      </dgm:t>
    </dgm:pt>
    <dgm:pt modelId="{44FA495A-810E-4EDD-8FA6-8A429F6CFAFB}" type="sibTrans" cxnId="{BC3985E5-D64D-480D-8E3D-FE47D4F80B55}">
      <dgm:prSet/>
      <dgm:spPr/>
      <dgm:t>
        <a:bodyPr/>
        <a:lstStyle/>
        <a:p>
          <a:endParaRPr lang="en-US"/>
        </a:p>
      </dgm:t>
    </dgm:pt>
    <dgm:pt modelId="{9B325590-38C7-DD4D-AD3E-9A95BE22EE25}">
      <dgm:prSet/>
      <dgm:spPr/>
      <dgm:t>
        <a:bodyPr/>
        <a:lstStyle/>
        <a:p>
          <a:r>
            <a:rPr lang="en-GB" dirty="0"/>
            <a:t>To its team of employees </a:t>
          </a:r>
          <a:r>
            <a:rPr lang="en-GB" dirty="0">
              <a:solidFill>
                <a:schemeClr val="tx1"/>
              </a:solidFill>
            </a:rPr>
            <a:t>and volunteers. For setting good standards of professionalism, for promoting a culture of well being within the organisation. </a:t>
          </a:r>
        </a:p>
        <a:p>
          <a:r>
            <a:rPr lang="en-GB" dirty="0"/>
            <a:t>Accountability </a:t>
          </a:r>
          <a:r>
            <a:rPr lang="en-GB" b="1" dirty="0"/>
            <a:t>WITHIN</a:t>
          </a:r>
          <a:r>
            <a:rPr lang="en-GB" dirty="0"/>
            <a:t>. </a:t>
          </a:r>
        </a:p>
      </dgm:t>
    </dgm:pt>
    <dgm:pt modelId="{866D3DDC-9ACC-8A42-9807-7024E01C7536}" type="parTrans" cxnId="{74C9779B-4DF3-F34F-956B-EAD43BC7A70A}">
      <dgm:prSet/>
      <dgm:spPr/>
      <dgm:t>
        <a:bodyPr/>
        <a:lstStyle/>
        <a:p>
          <a:endParaRPr lang="en-GB"/>
        </a:p>
      </dgm:t>
    </dgm:pt>
    <dgm:pt modelId="{C63DF560-B9EE-0C46-8B47-771CCDC1BBE0}" type="sibTrans" cxnId="{74C9779B-4DF3-F34F-956B-EAD43BC7A70A}">
      <dgm:prSet/>
      <dgm:spPr/>
      <dgm:t>
        <a:bodyPr/>
        <a:lstStyle/>
        <a:p>
          <a:endParaRPr lang="en-GB"/>
        </a:p>
      </dgm:t>
    </dgm:pt>
    <dgm:pt modelId="{2495CA14-9C29-8941-B1E5-791C696018DA}" type="pres">
      <dgm:prSet presAssocID="{5E87773C-1409-43A1-A90D-2012F2DB2A2F}" presName="vert0" presStyleCnt="0">
        <dgm:presLayoutVars>
          <dgm:dir/>
          <dgm:animOne val="branch"/>
          <dgm:animLvl val="lvl"/>
        </dgm:presLayoutVars>
      </dgm:prSet>
      <dgm:spPr/>
    </dgm:pt>
    <dgm:pt modelId="{D75F4625-82AC-1F44-97F5-A4E89F9D67CE}" type="pres">
      <dgm:prSet presAssocID="{B1A5D227-A2EE-4D7D-B0E4-B8134DD02328}" presName="thickLine" presStyleLbl="alignNode1" presStyleIdx="0" presStyleCnt="5"/>
      <dgm:spPr/>
    </dgm:pt>
    <dgm:pt modelId="{F7259BA5-591E-CD40-93CD-B08AC677AEC3}" type="pres">
      <dgm:prSet presAssocID="{B1A5D227-A2EE-4D7D-B0E4-B8134DD02328}" presName="horz1" presStyleCnt="0"/>
      <dgm:spPr/>
    </dgm:pt>
    <dgm:pt modelId="{98EB3E19-1DDD-014D-AE4D-4F00D64735C1}" type="pres">
      <dgm:prSet presAssocID="{B1A5D227-A2EE-4D7D-B0E4-B8134DD02328}" presName="tx1" presStyleLbl="revTx" presStyleIdx="0" presStyleCnt="5"/>
      <dgm:spPr/>
    </dgm:pt>
    <dgm:pt modelId="{8C8281B8-B7D7-1445-936D-22E70D030A43}" type="pres">
      <dgm:prSet presAssocID="{B1A5D227-A2EE-4D7D-B0E4-B8134DD02328}" presName="vert1" presStyleCnt="0"/>
      <dgm:spPr/>
    </dgm:pt>
    <dgm:pt modelId="{BDF15363-1EA4-9548-8990-9EDF2665DBBA}" type="pres">
      <dgm:prSet presAssocID="{90BF5C88-A9D1-40C7-A3D2-AF660A059430}" presName="thickLine" presStyleLbl="alignNode1" presStyleIdx="1" presStyleCnt="5"/>
      <dgm:spPr/>
    </dgm:pt>
    <dgm:pt modelId="{25FB93D1-017C-9E41-9D4A-7010149462A4}" type="pres">
      <dgm:prSet presAssocID="{90BF5C88-A9D1-40C7-A3D2-AF660A059430}" presName="horz1" presStyleCnt="0"/>
      <dgm:spPr/>
    </dgm:pt>
    <dgm:pt modelId="{8931E67E-A4BA-224E-8DDB-78BF89C935DF}" type="pres">
      <dgm:prSet presAssocID="{90BF5C88-A9D1-40C7-A3D2-AF660A059430}" presName="tx1" presStyleLbl="revTx" presStyleIdx="1" presStyleCnt="5"/>
      <dgm:spPr/>
    </dgm:pt>
    <dgm:pt modelId="{994FE940-4F46-1B4E-AE0B-DB3E18296C10}" type="pres">
      <dgm:prSet presAssocID="{90BF5C88-A9D1-40C7-A3D2-AF660A059430}" presName="vert1" presStyleCnt="0"/>
      <dgm:spPr/>
    </dgm:pt>
    <dgm:pt modelId="{EABAFF59-7E4A-F849-9542-6C9CAD07C366}" type="pres">
      <dgm:prSet presAssocID="{32CF4A47-AA1E-4013-8DD3-A4424E910FBA}" presName="thickLine" presStyleLbl="alignNode1" presStyleIdx="2" presStyleCnt="5"/>
      <dgm:spPr/>
    </dgm:pt>
    <dgm:pt modelId="{572753FA-4803-AF42-B4B3-787740427606}" type="pres">
      <dgm:prSet presAssocID="{32CF4A47-AA1E-4013-8DD3-A4424E910FBA}" presName="horz1" presStyleCnt="0"/>
      <dgm:spPr/>
    </dgm:pt>
    <dgm:pt modelId="{D670047F-D502-BD45-993C-3AB796C66B4F}" type="pres">
      <dgm:prSet presAssocID="{32CF4A47-AA1E-4013-8DD3-A4424E910FBA}" presName="tx1" presStyleLbl="revTx" presStyleIdx="2" presStyleCnt="5"/>
      <dgm:spPr/>
    </dgm:pt>
    <dgm:pt modelId="{92085A08-2B92-7240-8C9E-984CC10DEDEE}" type="pres">
      <dgm:prSet presAssocID="{32CF4A47-AA1E-4013-8DD3-A4424E910FBA}" presName="vert1" presStyleCnt="0"/>
      <dgm:spPr/>
    </dgm:pt>
    <dgm:pt modelId="{37F00292-C9F6-F946-9028-222DEC2B9BEA}" type="pres">
      <dgm:prSet presAssocID="{5569ABEF-6B58-4962-ACB5-73E75F7EF730}" presName="thickLine" presStyleLbl="alignNode1" presStyleIdx="3" presStyleCnt="5"/>
      <dgm:spPr/>
    </dgm:pt>
    <dgm:pt modelId="{4C8661D4-B3A2-EC4B-9402-9FE0EE93AA57}" type="pres">
      <dgm:prSet presAssocID="{5569ABEF-6B58-4962-ACB5-73E75F7EF730}" presName="horz1" presStyleCnt="0"/>
      <dgm:spPr/>
    </dgm:pt>
    <dgm:pt modelId="{EA5092C9-AD47-FC4E-8094-7A7610D78503}" type="pres">
      <dgm:prSet presAssocID="{5569ABEF-6B58-4962-ACB5-73E75F7EF730}" presName="tx1" presStyleLbl="revTx" presStyleIdx="3" presStyleCnt="5"/>
      <dgm:spPr/>
    </dgm:pt>
    <dgm:pt modelId="{41704999-41EC-1E44-88BD-FDFE09C7729A}" type="pres">
      <dgm:prSet presAssocID="{5569ABEF-6B58-4962-ACB5-73E75F7EF730}" presName="vert1" presStyleCnt="0"/>
      <dgm:spPr/>
    </dgm:pt>
    <dgm:pt modelId="{60B78A6B-6A9F-5948-A014-C27947AF0C10}" type="pres">
      <dgm:prSet presAssocID="{9B325590-38C7-DD4D-AD3E-9A95BE22EE25}" presName="thickLine" presStyleLbl="alignNode1" presStyleIdx="4" presStyleCnt="5"/>
      <dgm:spPr/>
    </dgm:pt>
    <dgm:pt modelId="{FFE6890F-00E8-E148-AA00-BC19C86BEF16}" type="pres">
      <dgm:prSet presAssocID="{9B325590-38C7-DD4D-AD3E-9A95BE22EE25}" presName="horz1" presStyleCnt="0"/>
      <dgm:spPr/>
    </dgm:pt>
    <dgm:pt modelId="{C4D8C5A2-A8E5-414B-8C66-E53662B72AE3}" type="pres">
      <dgm:prSet presAssocID="{9B325590-38C7-DD4D-AD3E-9A95BE22EE25}" presName="tx1" presStyleLbl="revTx" presStyleIdx="4" presStyleCnt="5"/>
      <dgm:spPr/>
    </dgm:pt>
    <dgm:pt modelId="{5370B1F9-DD4D-FE4C-ACCC-651F3ABF10ED}" type="pres">
      <dgm:prSet presAssocID="{9B325590-38C7-DD4D-AD3E-9A95BE22EE25}" presName="vert1" presStyleCnt="0"/>
      <dgm:spPr/>
    </dgm:pt>
  </dgm:ptLst>
  <dgm:cxnLst>
    <dgm:cxn modelId="{70E0E911-77B6-654E-B7FF-93B138C943CE}" type="presOf" srcId="{5569ABEF-6B58-4962-ACB5-73E75F7EF730}" destId="{EA5092C9-AD47-FC4E-8094-7A7610D78503}" srcOrd="0" destOrd="0" presId="urn:microsoft.com/office/officeart/2008/layout/LinedList"/>
    <dgm:cxn modelId="{2E7CEA13-BA6B-684E-ABC7-016C6FF7C92B}" type="presOf" srcId="{9B325590-38C7-DD4D-AD3E-9A95BE22EE25}" destId="{C4D8C5A2-A8E5-414B-8C66-E53662B72AE3}" srcOrd="0" destOrd="0" presId="urn:microsoft.com/office/officeart/2008/layout/LinedList"/>
    <dgm:cxn modelId="{1ACF3940-F037-45B4-B13C-BE323750E344}" srcId="{5E87773C-1409-43A1-A90D-2012F2DB2A2F}" destId="{B1A5D227-A2EE-4D7D-B0E4-B8134DD02328}" srcOrd="0" destOrd="0" parTransId="{591EC8A2-FE1C-4F1C-885F-623CE4DC50F2}" sibTransId="{B919651F-4092-44EB-81A6-E98D1BC965D4}"/>
    <dgm:cxn modelId="{A9A4BF46-3773-B34D-A21B-475E5E9BC74C}" type="presOf" srcId="{B1A5D227-A2EE-4D7D-B0E4-B8134DD02328}" destId="{98EB3E19-1DDD-014D-AE4D-4F00D64735C1}" srcOrd="0" destOrd="0" presId="urn:microsoft.com/office/officeart/2008/layout/LinedList"/>
    <dgm:cxn modelId="{E3CD2F56-324D-B143-85A1-8F6CEFF46765}" type="presOf" srcId="{32CF4A47-AA1E-4013-8DD3-A4424E910FBA}" destId="{D670047F-D502-BD45-993C-3AB796C66B4F}" srcOrd="0" destOrd="0" presId="urn:microsoft.com/office/officeart/2008/layout/LinedList"/>
    <dgm:cxn modelId="{BC4B1392-3D4A-A64E-B7AB-3B65BF68857E}" type="presOf" srcId="{5E87773C-1409-43A1-A90D-2012F2DB2A2F}" destId="{2495CA14-9C29-8941-B1E5-791C696018DA}" srcOrd="0" destOrd="0" presId="urn:microsoft.com/office/officeart/2008/layout/LinedList"/>
    <dgm:cxn modelId="{74C9779B-4DF3-F34F-956B-EAD43BC7A70A}" srcId="{5E87773C-1409-43A1-A90D-2012F2DB2A2F}" destId="{9B325590-38C7-DD4D-AD3E-9A95BE22EE25}" srcOrd="4" destOrd="0" parTransId="{866D3DDC-9ACC-8A42-9807-7024E01C7536}" sibTransId="{C63DF560-B9EE-0C46-8B47-771CCDC1BBE0}"/>
    <dgm:cxn modelId="{7362869C-AD55-4508-B61C-8FA6B3DB58D2}" srcId="{5E87773C-1409-43A1-A90D-2012F2DB2A2F}" destId="{32CF4A47-AA1E-4013-8DD3-A4424E910FBA}" srcOrd="2" destOrd="0" parTransId="{48203E51-BB6C-4110-ABA7-A145407C28D6}" sibTransId="{834308C6-628D-4070-802E-F16393A75D87}"/>
    <dgm:cxn modelId="{437A94B2-33FD-214D-A54A-41B7BA9CBCE7}" type="presOf" srcId="{90BF5C88-A9D1-40C7-A3D2-AF660A059430}" destId="{8931E67E-A4BA-224E-8DDB-78BF89C935DF}" srcOrd="0" destOrd="0" presId="urn:microsoft.com/office/officeart/2008/layout/LinedList"/>
    <dgm:cxn modelId="{BC3985E5-D64D-480D-8E3D-FE47D4F80B55}" srcId="{5E87773C-1409-43A1-A90D-2012F2DB2A2F}" destId="{5569ABEF-6B58-4962-ACB5-73E75F7EF730}" srcOrd="3" destOrd="0" parTransId="{7438E426-81F1-439B-9CA4-EADD68AA3CD4}" sibTransId="{44FA495A-810E-4EDD-8FA6-8A429F6CFAFB}"/>
    <dgm:cxn modelId="{535315E8-AA9A-44EF-A49C-540D5182F60F}" srcId="{5E87773C-1409-43A1-A90D-2012F2DB2A2F}" destId="{90BF5C88-A9D1-40C7-A3D2-AF660A059430}" srcOrd="1" destOrd="0" parTransId="{175C1AD5-1A79-4AE5-981E-1F13118BF331}" sibTransId="{E42C8991-C50F-4DE1-AD2E-75A625D7E145}"/>
    <dgm:cxn modelId="{299ACF2E-77BA-8A49-8583-8597C98E1DB4}" type="presParOf" srcId="{2495CA14-9C29-8941-B1E5-791C696018DA}" destId="{D75F4625-82AC-1F44-97F5-A4E89F9D67CE}" srcOrd="0" destOrd="0" presId="urn:microsoft.com/office/officeart/2008/layout/LinedList"/>
    <dgm:cxn modelId="{9EF0C33C-270E-7C4E-974B-23E0550E0D31}" type="presParOf" srcId="{2495CA14-9C29-8941-B1E5-791C696018DA}" destId="{F7259BA5-591E-CD40-93CD-B08AC677AEC3}" srcOrd="1" destOrd="0" presId="urn:microsoft.com/office/officeart/2008/layout/LinedList"/>
    <dgm:cxn modelId="{D1FF1407-31A0-344C-B8C7-C1424DEBE6D9}" type="presParOf" srcId="{F7259BA5-591E-CD40-93CD-B08AC677AEC3}" destId="{98EB3E19-1DDD-014D-AE4D-4F00D64735C1}" srcOrd="0" destOrd="0" presId="urn:microsoft.com/office/officeart/2008/layout/LinedList"/>
    <dgm:cxn modelId="{DD1A4FA4-D431-B543-8632-4A26D5665113}" type="presParOf" srcId="{F7259BA5-591E-CD40-93CD-B08AC677AEC3}" destId="{8C8281B8-B7D7-1445-936D-22E70D030A43}" srcOrd="1" destOrd="0" presId="urn:microsoft.com/office/officeart/2008/layout/LinedList"/>
    <dgm:cxn modelId="{699939D3-A611-F24D-8385-D668142277D1}" type="presParOf" srcId="{2495CA14-9C29-8941-B1E5-791C696018DA}" destId="{BDF15363-1EA4-9548-8990-9EDF2665DBBA}" srcOrd="2" destOrd="0" presId="urn:microsoft.com/office/officeart/2008/layout/LinedList"/>
    <dgm:cxn modelId="{FC9574FF-60E9-1447-B419-66C5D2E56B2E}" type="presParOf" srcId="{2495CA14-9C29-8941-B1E5-791C696018DA}" destId="{25FB93D1-017C-9E41-9D4A-7010149462A4}" srcOrd="3" destOrd="0" presId="urn:microsoft.com/office/officeart/2008/layout/LinedList"/>
    <dgm:cxn modelId="{29B49CF7-A41B-8548-A552-647DF005FA7B}" type="presParOf" srcId="{25FB93D1-017C-9E41-9D4A-7010149462A4}" destId="{8931E67E-A4BA-224E-8DDB-78BF89C935DF}" srcOrd="0" destOrd="0" presId="urn:microsoft.com/office/officeart/2008/layout/LinedList"/>
    <dgm:cxn modelId="{B519D78D-F515-AD43-8B0C-6CF02F4BF6B5}" type="presParOf" srcId="{25FB93D1-017C-9E41-9D4A-7010149462A4}" destId="{994FE940-4F46-1B4E-AE0B-DB3E18296C10}" srcOrd="1" destOrd="0" presId="urn:microsoft.com/office/officeart/2008/layout/LinedList"/>
    <dgm:cxn modelId="{D8F47691-907D-8542-88B6-E2B7A45BFA51}" type="presParOf" srcId="{2495CA14-9C29-8941-B1E5-791C696018DA}" destId="{EABAFF59-7E4A-F849-9542-6C9CAD07C366}" srcOrd="4" destOrd="0" presId="urn:microsoft.com/office/officeart/2008/layout/LinedList"/>
    <dgm:cxn modelId="{7F5B9227-6799-9149-BFD1-B28C41048C6A}" type="presParOf" srcId="{2495CA14-9C29-8941-B1E5-791C696018DA}" destId="{572753FA-4803-AF42-B4B3-787740427606}" srcOrd="5" destOrd="0" presId="urn:microsoft.com/office/officeart/2008/layout/LinedList"/>
    <dgm:cxn modelId="{47C0995B-20B7-1F45-BFBE-B54AF522FA98}" type="presParOf" srcId="{572753FA-4803-AF42-B4B3-787740427606}" destId="{D670047F-D502-BD45-993C-3AB796C66B4F}" srcOrd="0" destOrd="0" presId="urn:microsoft.com/office/officeart/2008/layout/LinedList"/>
    <dgm:cxn modelId="{127FF7DE-DF46-E642-A045-C5301193F119}" type="presParOf" srcId="{572753FA-4803-AF42-B4B3-787740427606}" destId="{92085A08-2B92-7240-8C9E-984CC10DEDEE}" srcOrd="1" destOrd="0" presId="urn:microsoft.com/office/officeart/2008/layout/LinedList"/>
    <dgm:cxn modelId="{AA0915A9-3FE2-6B4E-ACC6-BE7FC2DF13E6}" type="presParOf" srcId="{2495CA14-9C29-8941-B1E5-791C696018DA}" destId="{37F00292-C9F6-F946-9028-222DEC2B9BEA}" srcOrd="6" destOrd="0" presId="urn:microsoft.com/office/officeart/2008/layout/LinedList"/>
    <dgm:cxn modelId="{47D75B62-068C-F842-8DAB-CDF5239947E3}" type="presParOf" srcId="{2495CA14-9C29-8941-B1E5-791C696018DA}" destId="{4C8661D4-B3A2-EC4B-9402-9FE0EE93AA57}" srcOrd="7" destOrd="0" presId="urn:microsoft.com/office/officeart/2008/layout/LinedList"/>
    <dgm:cxn modelId="{7AB5012F-BCF6-7A4B-9D76-1904D4AEF2B7}" type="presParOf" srcId="{4C8661D4-B3A2-EC4B-9402-9FE0EE93AA57}" destId="{EA5092C9-AD47-FC4E-8094-7A7610D78503}" srcOrd="0" destOrd="0" presId="urn:microsoft.com/office/officeart/2008/layout/LinedList"/>
    <dgm:cxn modelId="{26E03C16-02D0-7045-8294-518901C23D99}" type="presParOf" srcId="{4C8661D4-B3A2-EC4B-9402-9FE0EE93AA57}" destId="{41704999-41EC-1E44-88BD-FDFE09C7729A}" srcOrd="1" destOrd="0" presId="urn:microsoft.com/office/officeart/2008/layout/LinedList"/>
    <dgm:cxn modelId="{12286B49-9334-124D-A17E-FD929E2BC7B7}" type="presParOf" srcId="{2495CA14-9C29-8941-B1E5-791C696018DA}" destId="{60B78A6B-6A9F-5948-A014-C27947AF0C10}" srcOrd="8" destOrd="0" presId="urn:microsoft.com/office/officeart/2008/layout/LinedList"/>
    <dgm:cxn modelId="{405D1242-8042-0640-9145-3BFDB3A1F2A9}" type="presParOf" srcId="{2495CA14-9C29-8941-B1E5-791C696018DA}" destId="{FFE6890F-00E8-E148-AA00-BC19C86BEF16}" srcOrd="9" destOrd="0" presId="urn:microsoft.com/office/officeart/2008/layout/LinedList"/>
    <dgm:cxn modelId="{3631C46B-3861-5841-A11D-54915459FA18}" type="presParOf" srcId="{FFE6890F-00E8-E148-AA00-BC19C86BEF16}" destId="{C4D8C5A2-A8E5-414B-8C66-E53662B72AE3}" srcOrd="0" destOrd="0" presId="urn:microsoft.com/office/officeart/2008/layout/LinedList"/>
    <dgm:cxn modelId="{A931F8EB-9C2A-FB4C-95E5-091FB34CD6D3}" type="presParOf" srcId="{FFE6890F-00E8-E148-AA00-BC19C86BEF16}" destId="{5370B1F9-DD4D-FE4C-ACCC-651F3ABF10E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3A047D-2138-4EE3-BE4A-7C614B60FF19}"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00151F9E-5635-44AB-836F-586E7CFF8FEE}">
      <dgm:prSet/>
      <dgm:spPr/>
      <dgm:t>
        <a:bodyPr/>
        <a:lstStyle/>
        <a:p>
          <a:r>
            <a:rPr lang="en-GB"/>
            <a:t>Project documents</a:t>
          </a:r>
          <a:endParaRPr lang="en-US"/>
        </a:p>
      </dgm:t>
    </dgm:pt>
    <dgm:pt modelId="{26204723-5F6C-4BB2-9FA3-A16BC6EAC1AC}" type="parTrans" cxnId="{6990E7C1-281B-4983-8CF8-A29CF53A7436}">
      <dgm:prSet/>
      <dgm:spPr/>
      <dgm:t>
        <a:bodyPr/>
        <a:lstStyle/>
        <a:p>
          <a:endParaRPr lang="en-US"/>
        </a:p>
      </dgm:t>
    </dgm:pt>
    <dgm:pt modelId="{078ADC0A-1D4A-4F6C-A898-D3C9B27BA951}" type="sibTrans" cxnId="{6990E7C1-281B-4983-8CF8-A29CF53A7436}">
      <dgm:prSet/>
      <dgm:spPr/>
      <dgm:t>
        <a:bodyPr/>
        <a:lstStyle/>
        <a:p>
          <a:endParaRPr lang="en-US"/>
        </a:p>
      </dgm:t>
    </dgm:pt>
    <dgm:pt modelId="{5EADA68E-BFC2-47A3-BAA6-9F14B8BD3377}">
      <dgm:prSet/>
      <dgm:spPr/>
      <dgm:t>
        <a:bodyPr/>
        <a:lstStyle/>
        <a:p>
          <a:r>
            <a:rPr lang="en-GB" dirty="0"/>
            <a:t>Financial receipts and statements</a:t>
          </a:r>
          <a:endParaRPr lang="en-US" dirty="0"/>
        </a:p>
      </dgm:t>
    </dgm:pt>
    <dgm:pt modelId="{7C4D46D1-45AC-4923-B06D-9FBA0A9A19F9}" type="parTrans" cxnId="{A4F2777E-6039-4212-B832-DDCDF3B6E26E}">
      <dgm:prSet/>
      <dgm:spPr/>
      <dgm:t>
        <a:bodyPr/>
        <a:lstStyle/>
        <a:p>
          <a:endParaRPr lang="en-US"/>
        </a:p>
      </dgm:t>
    </dgm:pt>
    <dgm:pt modelId="{AFC4C64A-92F1-422D-96D4-3BA8115A1C8E}" type="sibTrans" cxnId="{A4F2777E-6039-4212-B832-DDCDF3B6E26E}">
      <dgm:prSet/>
      <dgm:spPr/>
      <dgm:t>
        <a:bodyPr/>
        <a:lstStyle/>
        <a:p>
          <a:endParaRPr lang="en-US"/>
        </a:p>
      </dgm:t>
    </dgm:pt>
    <dgm:pt modelId="{56CA72D3-C032-4A27-8F83-0A561C203170}">
      <dgm:prSet/>
      <dgm:spPr/>
      <dgm:t>
        <a:bodyPr/>
        <a:lstStyle/>
        <a:p>
          <a:r>
            <a:rPr lang="en-GB"/>
            <a:t>Multimedia resources such as text, images or videos</a:t>
          </a:r>
          <a:endParaRPr lang="en-US"/>
        </a:p>
      </dgm:t>
    </dgm:pt>
    <dgm:pt modelId="{A4529377-E449-4878-809A-A3077FA7B18B}" type="parTrans" cxnId="{49C31041-B293-4E5B-B052-8F45ACFA2AF0}">
      <dgm:prSet/>
      <dgm:spPr/>
      <dgm:t>
        <a:bodyPr/>
        <a:lstStyle/>
        <a:p>
          <a:endParaRPr lang="en-US"/>
        </a:p>
      </dgm:t>
    </dgm:pt>
    <dgm:pt modelId="{D984D937-4C8B-403D-B016-F89396CEE046}" type="sibTrans" cxnId="{49C31041-B293-4E5B-B052-8F45ACFA2AF0}">
      <dgm:prSet/>
      <dgm:spPr/>
      <dgm:t>
        <a:bodyPr/>
        <a:lstStyle/>
        <a:p>
          <a:endParaRPr lang="en-US"/>
        </a:p>
      </dgm:t>
    </dgm:pt>
    <dgm:pt modelId="{BC7DECFF-4C7B-456C-8CFB-8B659564BF5B}">
      <dgm:prSet/>
      <dgm:spPr/>
      <dgm:t>
        <a:bodyPr/>
        <a:lstStyle/>
        <a:p>
          <a:r>
            <a:rPr lang="en-GB" dirty="0"/>
            <a:t>Meeting minutes </a:t>
          </a:r>
          <a:r>
            <a:rPr lang="en-GB" dirty="0">
              <a:solidFill>
                <a:schemeClr val="bg1"/>
              </a:solidFill>
            </a:rPr>
            <a:t>reflecting decisions </a:t>
          </a:r>
          <a:r>
            <a:rPr lang="en-GB" dirty="0"/>
            <a:t>and reports</a:t>
          </a:r>
          <a:endParaRPr lang="en-US" dirty="0"/>
        </a:p>
      </dgm:t>
    </dgm:pt>
    <dgm:pt modelId="{C22C8A97-7887-4E05-8CC5-CFB4773261D1}" type="parTrans" cxnId="{7B5728D1-FF89-4D23-B37A-40C5C3F44BB8}">
      <dgm:prSet/>
      <dgm:spPr/>
      <dgm:t>
        <a:bodyPr/>
        <a:lstStyle/>
        <a:p>
          <a:endParaRPr lang="en-US"/>
        </a:p>
      </dgm:t>
    </dgm:pt>
    <dgm:pt modelId="{2ACF8734-3672-47D9-893D-7085B4CEFF70}" type="sibTrans" cxnId="{7B5728D1-FF89-4D23-B37A-40C5C3F44BB8}">
      <dgm:prSet/>
      <dgm:spPr/>
      <dgm:t>
        <a:bodyPr/>
        <a:lstStyle/>
        <a:p>
          <a:endParaRPr lang="en-US"/>
        </a:p>
      </dgm:t>
    </dgm:pt>
    <dgm:pt modelId="{431EF7BC-1993-4550-8BED-41560F151ED0}">
      <dgm:prSet/>
      <dgm:spPr/>
      <dgm:t>
        <a:bodyPr/>
        <a:lstStyle/>
        <a:p>
          <a:r>
            <a:rPr lang="en-GB"/>
            <a:t>Activity outputs such as publications and products</a:t>
          </a:r>
          <a:endParaRPr lang="en-US"/>
        </a:p>
      </dgm:t>
    </dgm:pt>
    <dgm:pt modelId="{9BE6BF30-3EF7-4855-B8DD-3D4F0D92E145}" type="parTrans" cxnId="{235A23EF-76C5-40A8-89BD-28FADA3E517E}">
      <dgm:prSet/>
      <dgm:spPr/>
      <dgm:t>
        <a:bodyPr/>
        <a:lstStyle/>
        <a:p>
          <a:endParaRPr lang="en-US"/>
        </a:p>
      </dgm:t>
    </dgm:pt>
    <dgm:pt modelId="{878006AD-CBCD-4E55-B085-C28A1842A2BF}" type="sibTrans" cxnId="{235A23EF-76C5-40A8-89BD-28FADA3E517E}">
      <dgm:prSet/>
      <dgm:spPr/>
      <dgm:t>
        <a:bodyPr/>
        <a:lstStyle/>
        <a:p>
          <a:endParaRPr lang="en-US"/>
        </a:p>
      </dgm:t>
    </dgm:pt>
    <dgm:pt modelId="{4BE9CAF1-799A-4C4E-98A8-EEA3A86FFA84}">
      <dgm:prSet/>
      <dgm:spPr/>
      <dgm:t>
        <a:bodyPr/>
        <a:lstStyle/>
        <a:p>
          <a:r>
            <a:rPr lang="en-GB"/>
            <a:t>Mass media articles</a:t>
          </a:r>
          <a:endParaRPr lang="en-US"/>
        </a:p>
      </dgm:t>
    </dgm:pt>
    <dgm:pt modelId="{AA51F2EA-B98B-499F-A135-AD4752387059}" type="parTrans" cxnId="{DB3B62D1-8912-4137-9C93-2116706C0F97}">
      <dgm:prSet/>
      <dgm:spPr/>
      <dgm:t>
        <a:bodyPr/>
        <a:lstStyle/>
        <a:p>
          <a:endParaRPr lang="en-US"/>
        </a:p>
      </dgm:t>
    </dgm:pt>
    <dgm:pt modelId="{3379A0E3-DC5E-4D06-8111-1090CBB8C664}" type="sibTrans" cxnId="{DB3B62D1-8912-4137-9C93-2116706C0F97}">
      <dgm:prSet/>
      <dgm:spPr/>
      <dgm:t>
        <a:bodyPr/>
        <a:lstStyle/>
        <a:p>
          <a:endParaRPr lang="en-US"/>
        </a:p>
      </dgm:t>
    </dgm:pt>
    <dgm:pt modelId="{A21D86EE-AA11-4514-9340-70E80DC996B2}">
      <dgm:prSet/>
      <dgm:spPr/>
      <dgm:t>
        <a:bodyPr/>
        <a:lstStyle/>
        <a:p>
          <a:r>
            <a:rPr lang="en-GB"/>
            <a:t>Bye-laws of the NGO</a:t>
          </a:r>
          <a:endParaRPr lang="en-US"/>
        </a:p>
      </dgm:t>
    </dgm:pt>
    <dgm:pt modelId="{6D14E57A-8C01-4345-B8CA-A31F6F9B1791}" type="parTrans" cxnId="{5B7E51B8-03A9-4662-8B28-EE21A8C4F77D}">
      <dgm:prSet/>
      <dgm:spPr/>
      <dgm:t>
        <a:bodyPr/>
        <a:lstStyle/>
        <a:p>
          <a:endParaRPr lang="en-US"/>
        </a:p>
      </dgm:t>
    </dgm:pt>
    <dgm:pt modelId="{D849C9A9-02DE-42FD-A2BB-45071015C41A}" type="sibTrans" cxnId="{5B7E51B8-03A9-4662-8B28-EE21A8C4F77D}">
      <dgm:prSet/>
      <dgm:spPr/>
      <dgm:t>
        <a:bodyPr/>
        <a:lstStyle/>
        <a:p>
          <a:endParaRPr lang="en-US"/>
        </a:p>
      </dgm:t>
    </dgm:pt>
    <dgm:pt modelId="{52BC045D-1BDC-4AA3-AD92-C70F21BE7BAC}">
      <dgm:prSet/>
      <dgm:spPr/>
      <dgm:t>
        <a:bodyPr/>
        <a:lstStyle/>
        <a:p>
          <a:r>
            <a:rPr lang="en-GB"/>
            <a:t>Government rules and laws related to NGOs</a:t>
          </a:r>
          <a:endParaRPr lang="en-US"/>
        </a:p>
      </dgm:t>
    </dgm:pt>
    <dgm:pt modelId="{C6A8E51A-7CB5-4238-8D30-1A00AD3BCCBB}" type="parTrans" cxnId="{1D66F265-4261-4C85-B6BE-12C646847920}">
      <dgm:prSet/>
      <dgm:spPr/>
      <dgm:t>
        <a:bodyPr/>
        <a:lstStyle/>
        <a:p>
          <a:endParaRPr lang="en-US"/>
        </a:p>
      </dgm:t>
    </dgm:pt>
    <dgm:pt modelId="{349C7792-BEE1-4923-B2ED-3F724B1C7548}" type="sibTrans" cxnId="{1D66F265-4261-4C85-B6BE-12C646847920}">
      <dgm:prSet/>
      <dgm:spPr/>
      <dgm:t>
        <a:bodyPr/>
        <a:lstStyle/>
        <a:p>
          <a:endParaRPr lang="en-US"/>
        </a:p>
      </dgm:t>
    </dgm:pt>
    <dgm:pt modelId="{CDD568FC-79C1-7D4C-B88B-EA33CFF24ADD}" type="pres">
      <dgm:prSet presAssocID="{DB3A047D-2138-4EE3-BE4A-7C614B60FF19}" presName="diagram" presStyleCnt="0">
        <dgm:presLayoutVars>
          <dgm:dir/>
          <dgm:resizeHandles val="exact"/>
        </dgm:presLayoutVars>
      </dgm:prSet>
      <dgm:spPr/>
    </dgm:pt>
    <dgm:pt modelId="{5A7DD1CA-3A5E-0F43-A3A8-20C3E9D5D42F}" type="pres">
      <dgm:prSet presAssocID="{00151F9E-5635-44AB-836F-586E7CFF8FEE}" presName="node" presStyleLbl="node1" presStyleIdx="0" presStyleCnt="8">
        <dgm:presLayoutVars>
          <dgm:bulletEnabled val="1"/>
        </dgm:presLayoutVars>
      </dgm:prSet>
      <dgm:spPr/>
    </dgm:pt>
    <dgm:pt modelId="{7ED11319-65BF-E64B-ABD5-A2727E38AC98}" type="pres">
      <dgm:prSet presAssocID="{078ADC0A-1D4A-4F6C-A898-D3C9B27BA951}" presName="sibTrans" presStyleCnt="0"/>
      <dgm:spPr/>
    </dgm:pt>
    <dgm:pt modelId="{1C3FA994-A084-2440-8A2B-C440CCE0E56D}" type="pres">
      <dgm:prSet presAssocID="{5EADA68E-BFC2-47A3-BAA6-9F14B8BD3377}" presName="node" presStyleLbl="node1" presStyleIdx="1" presStyleCnt="8">
        <dgm:presLayoutVars>
          <dgm:bulletEnabled val="1"/>
        </dgm:presLayoutVars>
      </dgm:prSet>
      <dgm:spPr/>
    </dgm:pt>
    <dgm:pt modelId="{9A98F294-2CBD-EC46-9E5F-91E4ED886D5C}" type="pres">
      <dgm:prSet presAssocID="{AFC4C64A-92F1-422D-96D4-3BA8115A1C8E}" presName="sibTrans" presStyleCnt="0"/>
      <dgm:spPr/>
    </dgm:pt>
    <dgm:pt modelId="{22658B9C-6644-7545-AB89-7E1B898EF1E5}" type="pres">
      <dgm:prSet presAssocID="{56CA72D3-C032-4A27-8F83-0A561C203170}" presName="node" presStyleLbl="node1" presStyleIdx="2" presStyleCnt="8">
        <dgm:presLayoutVars>
          <dgm:bulletEnabled val="1"/>
        </dgm:presLayoutVars>
      </dgm:prSet>
      <dgm:spPr/>
    </dgm:pt>
    <dgm:pt modelId="{51CFC33B-D187-2B45-9218-399391A07767}" type="pres">
      <dgm:prSet presAssocID="{D984D937-4C8B-403D-B016-F89396CEE046}" presName="sibTrans" presStyleCnt="0"/>
      <dgm:spPr/>
    </dgm:pt>
    <dgm:pt modelId="{7EEAB3C8-D797-9D4C-9239-678982B6D3A3}" type="pres">
      <dgm:prSet presAssocID="{BC7DECFF-4C7B-456C-8CFB-8B659564BF5B}" presName="node" presStyleLbl="node1" presStyleIdx="3" presStyleCnt="8">
        <dgm:presLayoutVars>
          <dgm:bulletEnabled val="1"/>
        </dgm:presLayoutVars>
      </dgm:prSet>
      <dgm:spPr/>
    </dgm:pt>
    <dgm:pt modelId="{B2642D43-467C-3E4A-9FA0-0DCA4DCA594C}" type="pres">
      <dgm:prSet presAssocID="{2ACF8734-3672-47D9-893D-7085B4CEFF70}" presName="sibTrans" presStyleCnt="0"/>
      <dgm:spPr/>
    </dgm:pt>
    <dgm:pt modelId="{A189A837-43A8-A94F-9A3F-388E304E95B3}" type="pres">
      <dgm:prSet presAssocID="{431EF7BC-1993-4550-8BED-41560F151ED0}" presName="node" presStyleLbl="node1" presStyleIdx="4" presStyleCnt="8">
        <dgm:presLayoutVars>
          <dgm:bulletEnabled val="1"/>
        </dgm:presLayoutVars>
      </dgm:prSet>
      <dgm:spPr/>
    </dgm:pt>
    <dgm:pt modelId="{530A17F5-D5AD-0449-B484-D72EFAE67A9C}" type="pres">
      <dgm:prSet presAssocID="{878006AD-CBCD-4E55-B085-C28A1842A2BF}" presName="sibTrans" presStyleCnt="0"/>
      <dgm:spPr/>
    </dgm:pt>
    <dgm:pt modelId="{4BF8B98D-544A-0F40-B91D-2AE36A9780C2}" type="pres">
      <dgm:prSet presAssocID="{4BE9CAF1-799A-4C4E-98A8-EEA3A86FFA84}" presName="node" presStyleLbl="node1" presStyleIdx="5" presStyleCnt="8">
        <dgm:presLayoutVars>
          <dgm:bulletEnabled val="1"/>
        </dgm:presLayoutVars>
      </dgm:prSet>
      <dgm:spPr/>
    </dgm:pt>
    <dgm:pt modelId="{56F6FCD6-4C1E-A94D-9650-5B0C48646A06}" type="pres">
      <dgm:prSet presAssocID="{3379A0E3-DC5E-4D06-8111-1090CBB8C664}" presName="sibTrans" presStyleCnt="0"/>
      <dgm:spPr/>
    </dgm:pt>
    <dgm:pt modelId="{31B748FE-02C6-FE40-8287-5FFA80E6F44C}" type="pres">
      <dgm:prSet presAssocID="{A21D86EE-AA11-4514-9340-70E80DC996B2}" presName="node" presStyleLbl="node1" presStyleIdx="6" presStyleCnt="8">
        <dgm:presLayoutVars>
          <dgm:bulletEnabled val="1"/>
        </dgm:presLayoutVars>
      </dgm:prSet>
      <dgm:spPr/>
    </dgm:pt>
    <dgm:pt modelId="{7BCAB658-4D49-AF4B-9D38-3581955C5601}" type="pres">
      <dgm:prSet presAssocID="{D849C9A9-02DE-42FD-A2BB-45071015C41A}" presName="sibTrans" presStyleCnt="0"/>
      <dgm:spPr/>
    </dgm:pt>
    <dgm:pt modelId="{377C8A25-A09D-A346-9897-C714D022BDBB}" type="pres">
      <dgm:prSet presAssocID="{52BC045D-1BDC-4AA3-AD92-C70F21BE7BAC}" presName="node" presStyleLbl="node1" presStyleIdx="7" presStyleCnt="8">
        <dgm:presLayoutVars>
          <dgm:bulletEnabled val="1"/>
        </dgm:presLayoutVars>
      </dgm:prSet>
      <dgm:spPr/>
    </dgm:pt>
  </dgm:ptLst>
  <dgm:cxnLst>
    <dgm:cxn modelId="{3EA4FA06-C829-6D4F-BBD4-3FAC1402423E}" type="presOf" srcId="{00151F9E-5635-44AB-836F-586E7CFF8FEE}" destId="{5A7DD1CA-3A5E-0F43-A3A8-20C3E9D5D42F}" srcOrd="0" destOrd="0" presId="urn:microsoft.com/office/officeart/2005/8/layout/default"/>
    <dgm:cxn modelId="{BA801014-E692-314E-B98B-E477FBB38090}" type="presOf" srcId="{5EADA68E-BFC2-47A3-BAA6-9F14B8BD3377}" destId="{1C3FA994-A084-2440-8A2B-C440CCE0E56D}" srcOrd="0" destOrd="0" presId="urn:microsoft.com/office/officeart/2005/8/layout/default"/>
    <dgm:cxn modelId="{49C31041-B293-4E5B-B052-8F45ACFA2AF0}" srcId="{DB3A047D-2138-4EE3-BE4A-7C614B60FF19}" destId="{56CA72D3-C032-4A27-8F83-0A561C203170}" srcOrd="2" destOrd="0" parTransId="{A4529377-E449-4878-809A-A3077FA7B18B}" sibTransId="{D984D937-4C8B-403D-B016-F89396CEE046}"/>
    <dgm:cxn modelId="{8B52E855-8E7A-6345-B91F-D6CA619DB985}" type="presOf" srcId="{56CA72D3-C032-4A27-8F83-0A561C203170}" destId="{22658B9C-6644-7545-AB89-7E1B898EF1E5}" srcOrd="0" destOrd="0" presId="urn:microsoft.com/office/officeart/2005/8/layout/default"/>
    <dgm:cxn modelId="{DA00F259-A6E8-1D4F-B7F5-E577EB38907F}" type="presOf" srcId="{DB3A047D-2138-4EE3-BE4A-7C614B60FF19}" destId="{CDD568FC-79C1-7D4C-B88B-EA33CFF24ADD}" srcOrd="0" destOrd="0" presId="urn:microsoft.com/office/officeart/2005/8/layout/default"/>
    <dgm:cxn modelId="{E263D061-FC00-5345-A518-A62D372E737F}" type="presOf" srcId="{4BE9CAF1-799A-4C4E-98A8-EEA3A86FFA84}" destId="{4BF8B98D-544A-0F40-B91D-2AE36A9780C2}" srcOrd="0" destOrd="0" presId="urn:microsoft.com/office/officeart/2005/8/layout/default"/>
    <dgm:cxn modelId="{1D66F265-4261-4C85-B6BE-12C646847920}" srcId="{DB3A047D-2138-4EE3-BE4A-7C614B60FF19}" destId="{52BC045D-1BDC-4AA3-AD92-C70F21BE7BAC}" srcOrd="7" destOrd="0" parTransId="{C6A8E51A-7CB5-4238-8D30-1A00AD3BCCBB}" sibTransId="{349C7792-BEE1-4923-B2ED-3F724B1C7548}"/>
    <dgm:cxn modelId="{A4F2777E-6039-4212-B832-DDCDF3B6E26E}" srcId="{DB3A047D-2138-4EE3-BE4A-7C614B60FF19}" destId="{5EADA68E-BFC2-47A3-BAA6-9F14B8BD3377}" srcOrd="1" destOrd="0" parTransId="{7C4D46D1-45AC-4923-B06D-9FBA0A9A19F9}" sibTransId="{AFC4C64A-92F1-422D-96D4-3BA8115A1C8E}"/>
    <dgm:cxn modelId="{66F28289-7F1C-9543-B699-CA829B4A712C}" type="presOf" srcId="{A21D86EE-AA11-4514-9340-70E80DC996B2}" destId="{31B748FE-02C6-FE40-8287-5FFA80E6F44C}" srcOrd="0" destOrd="0" presId="urn:microsoft.com/office/officeart/2005/8/layout/default"/>
    <dgm:cxn modelId="{60D2F2A1-4814-B748-997D-9C75677643C9}" type="presOf" srcId="{BC7DECFF-4C7B-456C-8CFB-8B659564BF5B}" destId="{7EEAB3C8-D797-9D4C-9239-678982B6D3A3}" srcOrd="0" destOrd="0" presId="urn:microsoft.com/office/officeart/2005/8/layout/default"/>
    <dgm:cxn modelId="{85252BAA-6977-9D43-B04E-CB28EA355587}" type="presOf" srcId="{431EF7BC-1993-4550-8BED-41560F151ED0}" destId="{A189A837-43A8-A94F-9A3F-388E304E95B3}" srcOrd="0" destOrd="0" presId="urn:microsoft.com/office/officeart/2005/8/layout/default"/>
    <dgm:cxn modelId="{5B7E51B8-03A9-4662-8B28-EE21A8C4F77D}" srcId="{DB3A047D-2138-4EE3-BE4A-7C614B60FF19}" destId="{A21D86EE-AA11-4514-9340-70E80DC996B2}" srcOrd="6" destOrd="0" parTransId="{6D14E57A-8C01-4345-B8CA-A31F6F9B1791}" sibTransId="{D849C9A9-02DE-42FD-A2BB-45071015C41A}"/>
    <dgm:cxn modelId="{D87F0EC1-B55E-1F42-A870-7913340C4259}" type="presOf" srcId="{52BC045D-1BDC-4AA3-AD92-C70F21BE7BAC}" destId="{377C8A25-A09D-A346-9897-C714D022BDBB}" srcOrd="0" destOrd="0" presId="urn:microsoft.com/office/officeart/2005/8/layout/default"/>
    <dgm:cxn modelId="{6990E7C1-281B-4983-8CF8-A29CF53A7436}" srcId="{DB3A047D-2138-4EE3-BE4A-7C614B60FF19}" destId="{00151F9E-5635-44AB-836F-586E7CFF8FEE}" srcOrd="0" destOrd="0" parTransId="{26204723-5F6C-4BB2-9FA3-A16BC6EAC1AC}" sibTransId="{078ADC0A-1D4A-4F6C-A898-D3C9B27BA951}"/>
    <dgm:cxn modelId="{7B5728D1-FF89-4D23-B37A-40C5C3F44BB8}" srcId="{DB3A047D-2138-4EE3-BE4A-7C614B60FF19}" destId="{BC7DECFF-4C7B-456C-8CFB-8B659564BF5B}" srcOrd="3" destOrd="0" parTransId="{C22C8A97-7887-4E05-8CC5-CFB4773261D1}" sibTransId="{2ACF8734-3672-47D9-893D-7085B4CEFF70}"/>
    <dgm:cxn modelId="{DB3B62D1-8912-4137-9C93-2116706C0F97}" srcId="{DB3A047D-2138-4EE3-BE4A-7C614B60FF19}" destId="{4BE9CAF1-799A-4C4E-98A8-EEA3A86FFA84}" srcOrd="5" destOrd="0" parTransId="{AA51F2EA-B98B-499F-A135-AD4752387059}" sibTransId="{3379A0E3-DC5E-4D06-8111-1090CBB8C664}"/>
    <dgm:cxn modelId="{235A23EF-76C5-40A8-89BD-28FADA3E517E}" srcId="{DB3A047D-2138-4EE3-BE4A-7C614B60FF19}" destId="{431EF7BC-1993-4550-8BED-41560F151ED0}" srcOrd="4" destOrd="0" parTransId="{9BE6BF30-3EF7-4855-B8DD-3D4F0D92E145}" sibTransId="{878006AD-CBCD-4E55-B085-C28A1842A2BF}"/>
    <dgm:cxn modelId="{672D0A2C-8906-E247-A305-21F06728BC64}" type="presParOf" srcId="{CDD568FC-79C1-7D4C-B88B-EA33CFF24ADD}" destId="{5A7DD1CA-3A5E-0F43-A3A8-20C3E9D5D42F}" srcOrd="0" destOrd="0" presId="urn:microsoft.com/office/officeart/2005/8/layout/default"/>
    <dgm:cxn modelId="{FA80C157-B9DD-5F41-9A18-F4BC251B10E1}" type="presParOf" srcId="{CDD568FC-79C1-7D4C-B88B-EA33CFF24ADD}" destId="{7ED11319-65BF-E64B-ABD5-A2727E38AC98}" srcOrd="1" destOrd="0" presId="urn:microsoft.com/office/officeart/2005/8/layout/default"/>
    <dgm:cxn modelId="{2CE7A327-63B3-664C-BD7D-7B3C88B3EE86}" type="presParOf" srcId="{CDD568FC-79C1-7D4C-B88B-EA33CFF24ADD}" destId="{1C3FA994-A084-2440-8A2B-C440CCE0E56D}" srcOrd="2" destOrd="0" presId="urn:microsoft.com/office/officeart/2005/8/layout/default"/>
    <dgm:cxn modelId="{38D75B99-006F-994D-BDD3-76EA52C59790}" type="presParOf" srcId="{CDD568FC-79C1-7D4C-B88B-EA33CFF24ADD}" destId="{9A98F294-2CBD-EC46-9E5F-91E4ED886D5C}" srcOrd="3" destOrd="0" presId="urn:microsoft.com/office/officeart/2005/8/layout/default"/>
    <dgm:cxn modelId="{37C353A7-E403-8A47-9786-8EAFB7506D2B}" type="presParOf" srcId="{CDD568FC-79C1-7D4C-B88B-EA33CFF24ADD}" destId="{22658B9C-6644-7545-AB89-7E1B898EF1E5}" srcOrd="4" destOrd="0" presId="urn:microsoft.com/office/officeart/2005/8/layout/default"/>
    <dgm:cxn modelId="{EA5B03A1-FDC2-2241-9B13-3805F9B19FFD}" type="presParOf" srcId="{CDD568FC-79C1-7D4C-B88B-EA33CFF24ADD}" destId="{51CFC33B-D187-2B45-9218-399391A07767}" srcOrd="5" destOrd="0" presId="urn:microsoft.com/office/officeart/2005/8/layout/default"/>
    <dgm:cxn modelId="{713930E8-FFDC-E54C-865A-7846E41619EC}" type="presParOf" srcId="{CDD568FC-79C1-7D4C-B88B-EA33CFF24ADD}" destId="{7EEAB3C8-D797-9D4C-9239-678982B6D3A3}" srcOrd="6" destOrd="0" presId="urn:microsoft.com/office/officeart/2005/8/layout/default"/>
    <dgm:cxn modelId="{27D22B00-C67C-7D40-8A09-922A8FA70CA8}" type="presParOf" srcId="{CDD568FC-79C1-7D4C-B88B-EA33CFF24ADD}" destId="{B2642D43-467C-3E4A-9FA0-0DCA4DCA594C}" srcOrd="7" destOrd="0" presId="urn:microsoft.com/office/officeart/2005/8/layout/default"/>
    <dgm:cxn modelId="{1DFC4836-61CD-EB45-BD24-200D6B865D15}" type="presParOf" srcId="{CDD568FC-79C1-7D4C-B88B-EA33CFF24ADD}" destId="{A189A837-43A8-A94F-9A3F-388E304E95B3}" srcOrd="8" destOrd="0" presId="urn:microsoft.com/office/officeart/2005/8/layout/default"/>
    <dgm:cxn modelId="{E8E12983-A9F1-594C-8AE2-5A38EAB80D75}" type="presParOf" srcId="{CDD568FC-79C1-7D4C-B88B-EA33CFF24ADD}" destId="{530A17F5-D5AD-0449-B484-D72EFAE67A9C}" srcOrd="9" destOrd="0" presId="urn:microsoft.com/office/officeart/2005/8/layout/default"/>
    <dgm:cxn modelId="{EE4AFDB3-9246-A542-ADE4-EBBED5BA0942}" type="presParOf" srcId="{CDD568FC-79C1-7D4C-B88B-EA33CFF24ADD}" destId="{4BF8B98D-544A-0F40-B91D-2AE36A9780C2}" srcOrd="10" destOrd="0" presId="urn:microsoft.com/office/officeart/2005/8/layout/default"/>
    <dgm:cxn modelId="{07CFEFBC-2338-8940-8307-E2B9608C0CE5}" type="presParOf" srcId="{CDD568FC-79C1-7D4C-B88B-EA33CFF24ADD}" destId="{56F6FCD6-4C1E-A94D-9650-5B0C48646A06}" srcOrd="11" destOrd="0" presId="urn:microsoft.com/office/officeart/2005/8/layout/default"/>
    <dgm:cxn modelId="{A6589E0A-4DFE-A84D-8834-4CF724879DCB}" type="presParOf" srcId="{CDD568FC-79C1-7D4C-B88B-EA33CFF24ADD}" destId="{31B748FE-02C6-FE40-8287-5FFA80E6F44C}" srcOrd="12" destOrd="0" presId="urn:microsoft.com/office/officeart/2005/8/layout/default"/>
    <dgm:cxn modelId="{1869C6CE-D023-E446-922C-2DC496A21D23}" type="presParOf" srcId="{CDD568FC-79C1-7D4C-B88B-EA33CFF24ADD}" destId="{7BCAB658-4D49-AF4B-9D38-3581955C5601}" srcOrd="13" destOrd="0" presId="urn:microsoft.com/office/officeart/2005/8/layout/default"/>
    <dgm:cxn modelId="{F719F659-A5DB-3448-9012-E64FA5023960}" type="presParOf" srcId="{CDD568FC-79C1-7D4C-B88B-EA33CFF24ADD}" destId="{377C8A25-A09D-A346-9897-C714D022BDBB}"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BCF4AD1-F8B3-46FA-A092-5235A11DF94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195EC11-E8B8-4827-9316-F91BE5D741B4}">
      <dgm:prSet/>
      <dgm:spPr/>
      <dgm:t>
        <a:bodyPr/>
        <a:lstStyle/>
        <a:p>
          <a:r>
            <a:rPr lang="en-US" dirty="0"/>
            <a:t>The organisation has a duty to the government and / or regulatory authority to clarify its objectives and principles. It operates within the law. </a:t>
          </a:r>
        </a:p>
      </dgm:t>
    </dgm:pt>
    <dgm:pt modelId="{A7ABB5E7-B1F6-41A7-9CA6-70F08686E99A}" type="parTrans" cxnId="{BD32A271-158E-4CEF-95C6-CA3E773BD687}">
      <dgm:prSet/>
      <dgm:spPr/>
      <dgm:t>
        <a:bodyPr/>
        <a:lstStyle/>
        <a:p>
          <a:endParaRPr lang="en-US"/>
        </a:p>
      </dgm:t>
    </dgm:pt>
    <dgm:pt modelId="{130A3F15-9C1C-4194-80D7-19E0AE56CE0C}" type="sibTrans" cxnId="{BD32A271-158E-4CEF-95C6-CA3E773BD687}">
      <dgm:prSet/>
      <dgm:spPr/>
      <dgm:t>
        <a:bodyPr/>
        <a:lstStyle/>
        <a:p>
          <a:endParaRPr lang="en-US"/>
        </a:p>
      </dgm:t>
    </dgm:pt>
    <dgm:pt modelId="{601797B3-8139-4C97-A696-4EA57D9BD8C9}">
      <dgm:prSet/>
      <dgm:spPr/>
      <dgm:t>
        <a:bodyPr/>
        <a:lstStyle/>
        <a:p>
          <a:r>
            <a:rPr lang="en-US" dirty="0"/>
            <a:t>It is transparent. Its governance and management structures are open to scrutiny, it publishes and publishes its programme and financial reports, it pays its taxes on time. It is legally registered and acts within its mandate. It strives to be a good citizen. </a:t>
          </a:r>
        </a:p>
      </dgm:t>
    </dgm:pt>
    <dgm:pt modelId="{0625B77A-4FB2-4CF1-A522-F2D4E7F45882}" type="parTrans" cxnId="{D9D2B6AA-908E-41E5-B224-C4CC8BDBADCF}">
      <dgm:prSet/>
      <dgm:spPr/>
      <dgm:t>
        <a:bodyPr/>
        <a:lstStyle/>
        <a:p>
          <a:endParaRPr lang="en-US"/>
        </a:p>
      </dgm:t>
    </dgm:pt>
    <dgm:pt modelId="{584E62D3-317F-4AFF-87F4-0D7BD64A6976}" type="sibTrans" cxnId="{D9D2B6AA-908E-41E5-B224-C4CC8BDBADCF}">
      <dgm:prSet/>
      <dgm:spPr/>
      <dgm:t>
        <a:bodyPr/>
        <a:lstStyle/>
        <a:p>
          <a:endParaRPr lang="en-US"/>
        </a:p>
      </dgm:t>
    </dgm:pt>
    <dgm:pt modelId="{86B5D881-1E1A-4019-82BA-3255FEBD1903}">
      <dgm:prSet/>
      <dgm:spPr/>
      <dgm:t>
        <a:bodyPr/>
        <a:lstStyle/>
        <a:p>
          <a:r>
            <a:rPr lang="en-GB"/>
            <a:t>It has in place legal instruments, policies, mandates, values, legislative provisions, rules and regulations. This could also be in the form of processes covering the way work is done, the disbursement and deployment of resources and accounting etc.</a:t>
          </a:r>
          <a:endParaRPr lang="en-US"/>
        </a:p>
      </dgm:t>
    </dgm:pt>
    <dgm:pt modelId="{30E68510-6B32-4829-A16D-17F0C09A720F}" type="parTrans" cxnId="{9C128F8A-998C-4A55-AB9F-0484C1C06AC2}">
      <dgm:prSet/>
      <dgm:spPr/>
      <dgm:t>
        <a:bodyPr/>
        <a:lstStyle/>
        <a:p>
          <a:endParaRPr lang="en-US"/>
        </a:p>
      </dgm:t>
    </dgm:pt>
    <dgm:pt modelId="{69C68BF6-0E4C-407D-BF19-E6E0CFABB554}" type="sibTrans" cxnId="{9C128F8A-998C-4A55-AB9F-0484C1C06AC2}">
      <dgm:prSet/>
      <dgm:spPr/>
      <dgm:t>
        <a:bodyPr/>
        <a:lstStyle/>
        <a:p>
          <a:endParaRPr lang="en-US"/>
        </a:p>
      </dgm:t>
    </dgm:pt>
    <dgm:pt modelId="{72EB475C-1C31-D54B-AE70-B6011C529CC7}" type="pres">
      <dgm:prSet presAssocID="{CBCF4AD1-F8B3-46FA-A092-5235A11DF944}" presName="vert0" presStyleCnt="0">
        <dgm:presLayoutVars>
          <dgm:dir/>
          <dgm:animOne val="branch"/>
          <dgm:animLvl val="lvl"/>
        </dgm:presLayoutVars>
      </dgm:prSet>
      <dgm:spPr/>
    </dgm:pt>
    <dgm:pt modelId="{DFCB5E38-DDFA-8642-9D5D-BF775E33E78D}" type="pres">
      <dgm:prSet presAssocID="{1195EC11-E8B8-4827-9316-F91BE5D741B4}" presName="thickLine" presStyleLbl="alignNode1" presStyleIdx="0" presStyleCnt="3"/>
      <dgm:spPr/>
    </dgm:pt>
    <dgm:pt modelId="{A45AA0EC-7204-F54C-8709-FB864618B7E3}" type="pres">
      <dgm:prSet presAssocID="{1195EC11-E8B8-4827-9316-F91BE5D741B4}" presName="horz1" presStyleCnt="0"/>
      <dgm:spPr/>
    </dgm:pt>
    <dgm:pt modelId="{5635F287-6C0B-6E47-A464-B90FD91F6AD7}" type="pres">
      <dgm:prSet presAssocID="{1195EC11-E8B8-4827-9316-F91BE5D741B4}" presName="tx1" presStyleLbl="revTx" presStyleIdx="0" presStyleCnt="3" custScaleY="59659"/>
      <dgm:spPr/>
    </dgm:pt>
    <dgm:pt modelId="{3AA9532D-8270-3A48-9436-F11C9F07869B}" type="pres">
      <dgm:prSet presAssocID="{1195EC11-E8B8-4827-9316-F91BE5D741B4}" presName="vert1" presStyleCnt="0"/>
      <dgm:spPr/>
    </dgm:pt>
    <dgm:pt modelId="{5A4E93B3-E6C3-9446-974D-892494F8D4B2}" type="pres">
      <dgm:prSet presAssocID="{601797B3-8139-4C97-A696-4EA57D9BD8C9}" presName="thickLine" presStyleLbl="alignNode1" presStyleIdx="1" presStyleCnt="3"/>
      <dgm:spPr/>
    </dgm:pt>
    <dgm:pt modelId="{73F2E135-9F41-7F4B-A4A3-89E566AE4BD9}" type="pres">
      <dgm:prSet presAssocID="{601797B3-8139-4C97-A696-4EA57D9BD8C9}" presName="horz1" presStyleCnt="0"/>
      <dgm:spPr/>
    </dgm:pt>
    <dgm:pt modelId="{91C6C80A-675B-C949-9E27-878786995100}" type="pres">
      <dgm:prSet presAssocID="{601797B3-8139-4C97-A696-4EA57D9BD8C9}" presName="tx1" presStyleLbl="revTx" presStyleIdx="1" presStyleCnt="3"/>
      <dgm:spPr/>
    </dgm:pt>
    <dgm:pt modelId="{B9A383BA-659A-354C-A43C-FA83DF0A8141}" type="pres">
      <dgm:prSet presAssocID="{601797B3-8139-4C97-A696-4EA57D9BD8C9}" presName="vert1" presStyleCnt="0"/>
      <dgm:spPr/>
    </dgm:pt>
    <dgm:pt modelId="{ACF93AB5-ED84-2449-BB0F-C8BE4EDC6D61}" type="pres">
      <dgm:prSet presAssocID="{86B5D881-1E1A-4019-82BA-3255FEBD1903}" presName="thickLine" presStyleLbl="alignNode1" presStyleIdx="2" presStyleCnt="3"/>
      <dgm:spPr/>
    </dgm:pt>
    <dgm:pt modelId="{C3C98F57-BA8C-214C-A9B7-A822657A84FC}" type="pres">
      <dgm:prSet presAssocID="{86B5D881-1E1A-4019-82BA-3255FEBD1903}" presName="horz1" presStyleCnt="0"/>
      <dgm:spPr/>
    </dgm:pt>
    <dgm:pt modelId="{14C03810-47AC-D548-8219-9FB0C12DB87C}" type="pres">
      <dgm:prSet presAssocID="{86B5D881-1E1A-4019-82BA-3255FEBD1903}" presName="tx1" presStyleLbl="revTx" presStyleIdx="2" presStyleCnt="3"/>
      <dgm:spPr/>
    </dgm:pt>
    <dgm:pt modelId="{2FA96F4B-22D3-7146-8A84-8F009C3A4FA5}" type="pres">
      <dgm:prSet presAssocID="{86B5D881-1E1A-4019-82BA-3255FEBD1903}" presName="vert1" presStyleCnt="0"/>
      <dgm:spPr/>
    </dgm:pt>
  </dgm:ptLst>
  <dgm:cxnLst>
    <dgm:cxn modelId="{413CEB37-80B4-8E41-81B9-0FDEFBE9A9EA}" type="presOf" srcId="{CBCF4AD1-F8B3-46FA-A092-5235A11DF944}" destId="{72EB475C-1C31-D54B-AE70-B6011C529CC7}" srcOrd="0" destOrd="0" presId="urn:microsoft.com/office/officeart/2008/layout/LinedList"/>
    <dgm:cxn modelId="{62CE624E-5E64-0447-9386-7214ACF03649}" type="presOf" srcId="{601797B3-8139-4C97-A696-4EA57D9BD8C9}" destId="{91C6C80A-675B-C949-9E27-878786995100}" srcOrd="0" destOrd="0" presId="urn:microsoft.com/office/officeart/2008/layout/LinedList"/>
    <dgm:cxn modelId="{30EBD757-519F-DE42-A313-0398FF3B7B42}" type="presOf" srcId="{1195EC11-E8B8-4827-9316-F91BE5D741B4}" destId="{5635F287-6C0B-6E47-A464-B90FD91F6AD7}" srcOrd="0" destOrd="0" presId="urn:microsoft.com/office/officeart/2008/layout/LinedList"/>
    <dgm:cxn modelId="{BD32A271-158E-4CEF-95C6-CA3E773BD687}" srcId="{CBCF4AD1-F8B3-46FA-A092-5235A11DF944}" destId="{1195EC11-E8B8-4827-9316-F91BE5D741B4}" srcOrd="0" destOrd="0" parTransId="{A7ABB5E7-B1F6-41A7-9CA6-70F08686E99A}" sibTransId="{130A3F15-9C1C-4194-80D7-19E0AE56CE0C}"/>
    <dgm:cxn modelId="{9C128F8A-998C-4A55-AB9F-0484C1C06AC2}" srcId="{CBCF4AD1-F8B3-46FA-A092-5235A11DF944}" destId="{86B5D881-1E1A-4019-82BA-3255FEBD1903}" srcOrd="2" destOrd="0" parTransId="{30E68510-6B32-4829-A16D-17F0C09A720F}" sibTransId="{69C68BF6-0E4C-407D-BF19-E6E0CFABB554}"/>
    <dgm:cxn modelId="{D9D2B6AA-908E-41E5-B224-C4CC8BDBADCF}" srcId="{CBCF4AD1-F8B3-46FA-A092-5235A11DF944}" destId="{601797B3-8139-4C97-A696-4EA57D9BD8C9}" srcOrd="1" destOrd="0" parTransId="{0625B77A-4FB2-4CF1-A522-F2D4E7F45882}" sibTransId="{584E62D3-317F-4AFF-87F4-0D7BD64A6976}"/>
    <dgm:cxn modelId="{5EC592FF-5B65-9143-AB71-BC981B138B67}" type="presOf" srcId="{86B5D881-1E1A-4019-82BA-3255FEBD1903}" destId="{14C03810-47AC-D548-8219-9FB0C12DB87C}" srcOrd="0" destOrd="0" presId="urn:microsoft.com/office/officeart/2008/layout/LinedList"/>
    <dgm:cxn modelId="{45C436ED-01D6-C647-BD0B-2C319D30A76C}" type="presParOf" srcId="{72EB475C-1C31-D54B-AE70-B6011C529CC7}" destId="{DFCB5E38-DDFA-8642-9D5D-BF775E33E78D}" srcOrd="0" destOrd="0" presId="urn:microsoft.com/office/officeart/2008/layout/LinedList"/>
    <dgm:cxn modelId="{7FD2E88F-A0CE-6941-B4A7-1583BD2B923B}" type="presParOf" srcId="{72EB475C-1C31-D54B-AE70-B6011C529CC7}" destId="{A45AA0EC-7204-F54C-8709-FB864618B7E3}" srcOrd="1" destOrd="0" presId="urn:microsoft.com/office/officeart/2008/layout/LinedList"/>
    <dgm:cxn modelId="{26FC354B-B604-5A4E-9665-467D5599E864}" type="presParOf" srcId="{A45AA0EC-7204-F54C-8709-FB864618B7E3}" destId="{5635F287-6C0B-6E47-A464-B90FD91F6AD7}" srcOrd="0" destOrd="0" presId="urn:microsoft.com/office/officeart/2008/layout/LinedList"/>
    <dgm:cxn modelId="{40E36462-069D-4142-988C-BB280378CF82}" type="presParOf" srcId="{A45AA0EC-7204-F54C-8709-FB864618B7E3}" destId="{3AA9532D-8270-3A48-9436-F11C9F07869B}" srcOrd="1" destOrd="0" presId="urn:microsoft.com/office/officeart/2008/layout/LinedList"/>
    <dgm:cxn modelId="{DFB883C8-798A-5E40-A2BB-B0B3FF559EFC}" type="presParOf" srcId="{72EB475C-1C31-D54B-AE70-B6011C529CC7}" destId="{5A4E93B3-E6C3-9446-974D-892494F8D4B2}" srcOrd="2" destOrd="0" presId="urn:microsoft.com/office/officeart/2008/layout/LinedList"/>
    <dgm:cxn modelId="{4904D7DC-556A-B249-A882-09920801242C}" type="presParOf" srcId="{72EB475C-1C31-D54B-AE70-B6011C529CC7}" destId="{73F2E135-9F41-7F4B-A4A3-89E566AE4BD9}" srcOrd="3" destOrd="0" presId="urn:microsoft.com/office/officeart/2008/layout/LinedList"/>
    <dgm:cxn modelId="{26E938B4-D80F-B64C-B85A-741847876D81}" type="presParOf" srcId="{73F2E135-9F41-7F4B-A4A3-89E566AE4BD9}" destId="{91C6C80A-675B-C949-9E27-878786995100}" srcOrd="0" destOrd="0" presId="urn:microsoft.com/office/officeart/2008/layout/LinedList"/>
    <dgm:cxn modelId="{F9BAB09A-0F1E-7343-82C8-8E2B6AE88C65}" type="presParOf" srcId="{73F2E135-9F41-7F4B-A4A3-89E566AE4BD9}" destId="{B9A383BA-659A-354C-A43C-FA83DF0A8141}" srcOrd="1" destOrd="0" presId="urn:microsoft.com/office/officeart/2008/layout/LinedList"/>
    <dgm:cxn modelId="{96A99EE4-C5A6-004A-A482-CE4072483BAF}" type="presParOf" srcId="{72EB475C-1C31-D54B-AE70-B6011C529CC7}" destId="{ACF93AB5-ED84-2449-BB0F-C8BE4EDC6D61}" srcOrd="4" destOrd="0" presId="urn:microsoft.com/office/officeart/2008/layout/LinedList"/>
    <dgm:cxn modelId="{FB4615E9-FA00-B54F-BBFD-F3092EE424F1}" type="presParOf" srcId="{72EB475C-1C31-D54B-AE70-B6011C529CC7}" destId="{C3C98F57-BA8C-214C-A9B7-A822657A84FC}" srcOrd="5" destOrd="0" presId="urn:microsoft.com/office/officeart/2008/layout/LinedList"/>
    <dgm:cxn modelId="{226BBAF5-0A3B-3744-8B9C-E2FFE6F93559}" type="presParOf" srcId="{C3C98F57-BA8C-214C-A9B7-A822657A84FC}" destId="{14C03810-47AC-D548-8219-9FB0C12DB87C}" srcOrd="0" destOrd="0" presId="urn:microsoft.com/office/officeart/2008/layout/LinedList"/>
    <dgm:cxn modelId="{473EBDCB-5BA6-B548-9371-C3D402385E4A}" type="presParOf" srcId="{C3C98F57-BA8C-214C-A9B7-A822657A84FC}" destId="{2FA96F4B-22D3-7146-8A84-8F009C3A4FA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BD3A64-001F-4D96-8D50-48DC7B42C26E}">
      <dsp:nvSpPr>
        <dsp:cNvPr id="0" name=""/>
        <dsp:cNvSpPr/>
      </dsp:nvSpPr>
      <dsp:spPr>
        <a:xfrm>
          <a:off x="0" y="1757"/>
          <a:ext cx="10515600" cy="89093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D27B40-6810-43DA-BDAB-421C86BB34F0}">
      <dsp:nvSpPr>
        <dsp:cNvPr id="0" name=""/>
        <dsp:cNvSpPr/>
      </dsp:nvSpPr>
      <dsp:spPr>
        <a:xfrm>
          <a:off x="269507" y="202217"/>
          <a:ext cx="490013" cy="4900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145E90-8E80-4B2F-B1A4-D9912BFC0A41}">
      <dsp:nvSpPr>
        <dsp:cNvPr id="0" name=""/>
        <dsp:cNvSpPr/>
      </dsp:nvSpPr>
      <dsp:spPr>
        <a:xfrm>
          <a:off x="1029028" y="1757"/>
          <a:ext cx="9486571" cy="890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290" tIns="94290" rIns="94290" bIns="94290" numCol="1" spcCol="1270" anchor="ctr" anchorCtr="0">
          <a:noAutofit/>
        </a:bodyPr>
        <a:lstStyle/>
        <a:p>
          <a:pPr marL="0" lvl="0" indent="0" algn="l" defTabSz="977900">
            <a:lnSpc>
              <a:spcPct val="90000"/>
            </a:lnSpc>
            <a:spcBef>
              <a:spcPct val="0"/>
            </a:spcBef>
            <a:spcAft>
              <a:spcPct val="35000"/>
            </a:spcAft>
            <a:buNone/>
          </a:pPr>
          <a:r>
            <a:rPr lang="en-GB" sz="2200" kern="1200" dirty="0">
              <a:latin typeface="Calibri" panose="020F0502020204030204" pitchFamily="34" charset="0"/>
              <a:cs typeface="Calibri" panose="020F0502020204030204" pitchFamily="34" charset="0"/>
            </a:rPr>
            <a:t>This Webinar outlines the basic principles and strategies that can be applied by Tdh’s CBO and NGO partners in Gaza to improve their accountability. </a:t>
          </a:r>
          <a:endParaRPr lang="en-US" sz="2200" kern="1200" dirty="0">
            <a:latin typeface="Calibri" panose="020F0502020204030204" pitchFamily="34" charset="0"/>
            <a:cs typeface="Calibri" panose="020F0502020204030204" pitchFamily="34" charset="0"/>
          </a:endParaRPr>
        </a:p>
      </dsp:txBody>
      <dsp:txXfrm>
        <a:off x="1029028" y="1757"/>
        <a:ext cx="9486571" cy="890933"/>
      </dsp:txXfrm>
    </dsp:sp>
    <dsp:sp modelId="{BCD0CC9C-022B-42B4-920C-00FD673E5AA6}">
      <dsp:nvSpPr>
        <dsp:cNvPr id="0" name=""/>
        <dsp:cNvSpPr/>
      </dsp:nvSpPr>
      <dsp:spPr>
        <a:xfrm>
          <a:off x="0" y="1115424"/>
          <a:ext cx="10515600" cy="89093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EE7629-B38F-4F2F-A562-899CD6546F9B}">
      <dsp:nvSpPr>
        <dsp:cNvPr id="0" name=""/>
        <dsp:cNvSpPr/>
      </dsp:nvSpPr>
      <dsp:spPr>
        <a:xfrm>
          <a:off x="269507" y="1315884"/>
          <a:ext cx="490013" cy="490013"/>
        </a:xfrm>
        <a:prstGeom prst="rect">
          <a:avLst/>
        </a:prstGeom>
        <a:solidFill>
          <a:schemeClr val="accent2">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F03CF6-A7A7-4DC9-BE05-342A2CD10D65}">
      <dsp:nvSpPr>
        <dsp:cNvPr id="0" name=""/>
        <dsp:cNvSpPr/>
      </dsp:nvSpPr>
      <dsp:spPr>
        <a:xfrm>
          <a:off x="1029028" y="1115424"/>
          <a:ext cx="9486571" cy="890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290" tIns="94290" rIns="94290" bIns="94290" numCol="1" spcCol="1270" anchor="ctr" anchorCtr="0">
          <a:noAutofit/>
        </a:bodyPr>
        <a:lstStyle/>
        <a:p>
          <a:pPr marL="0" lvl="0" indent="0" algn="l" defTabSz="977900">
            <a:lnSpc>
              <a:spcPct val="90000"/>
            </a:lnSpc>
            <a:spcBef>
              <a:spcPct val="0"/>
            </a:spcBef>
            <a:spcAft>
              <a:spcPct val="35000"/>
            </a:spcAft>
            <a:buNone/>
          </a:pPr>
          <a:r>
            <a:rPr lang="en-GB" sz="2200" kern="1200" dirty="0">
              <a:latin typeface="Calibri" panose="020F0502020204030204" pitchFamily="34" charset="0"/>
              <a:cs typeface="Calibri" panose="020F0502020204030204" pitchFamily="34" charset="0"/>
            </a:rPr>
            <a:t>It should help Tdh’s partners to:</a:t>
          </a:r>
          <a:endParaRPr lang="en-US" sz="2200" kern="1200" dirty="0">
            <a:latin typeface="Calibri" panose="020F0502020204030204" pitchFamily="34" charset="0"/>
            <a:cs typeface="Calibri" panose="020F0502020204030204" pitchFamily="34" charset="0"/>
          </a:endParaRPr>
        </a:p>
      </dsp:txBody>
      <dsp:txXfrm>
        <a:off x="1029028" y="1115424"/>
        <a:ext cx="9486571" cy="890933"/>
      </dsp:txXfrm>
    </dsp:sp>
    <dsp:sp modelId="{BFBEE9D8-FB23-46B9-9695-5D684A5B89A9}">
      <dsp:nvSpPr>
        <dsp:cNvPr id="0" name=""/>
        <dsp:cNvSpPr/>
      </dsp:nvSpPr>
      <dsp:spPr>
        <a:xfrm>
          <a:off x="0" y="2229091"/>
          <a:ext cx="10515600" cy="89093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7FD148-762E-4CF8-8BE6-A1A5765B7E85}">
      <dsp:nvSpPr>
        <dsp:cNvPr id="0" name=""/>
        <dsp:cNvSpPr/>
      </dsp:nvSpPr>
      <dsp:spPr>
        <a:xfrm>
          <a:off x="269507" y="2429551"/>
          <a:ext cx="490013" cy="4900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F4217CA-8F2F-4D00-9F31-81BDC114D008}">
      <dsp:nvSpPr>
        <dsp:cNvPr id="0" name=""/>
        <dsp:cNvSpPr/>
      </dsp:nvSpPr>
      <dsp:spPr>
        <a:xfrm>
          <a:off x="1029028" y="2229091"/>
          <a:ext cx="9486571" cy="890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290" tIns="94290" rIns="94290" bIns="94290" numCol="1" spcCol="1270" anchor="ctr" anchorCtr="0">
          <a:noAutofit/>
        </a:bodyPr>
        <a:lstStyle/>
        <a:p>
          <a:pPr marL="0" lvl="0" indent="0" algn="l" defTabSz="977900">
            <a:lnSpc>
              <a:spcPct val="90000"/>
            </a:lnSpc>
            <a:spcBef>
              <a:spcPct val="0"/>
            </a:spcBef>
            <a:spcAft>
              <a:spcPct val="35000"/>
            </a:spcAft>
            <a:buNone/>
          </a:pPr>
          <a:r>
            <a:rPr lang="en-GB" sz="2200" kern="1200" dirty="0">
              <a:latin typeface="Calibri" panose="020F0502020204030204" pitchFamily="34" charset="0"/>
              <a:cs typeface="Calibri" panose="020F0502020204030204" pitchFamily="34" charset="0"/>
            </a:rPr>
            <a:t>1. Understand what accountability means.  </a:t>
          </a:r>
          <a:endParaRPr lang="en-US" sz="2200" kern="1200" dirty="0">
            <a:latin typeface="Calibri" panose="020F0502020204030204" pitchFamily="34" charset="0"/>
            <a:cs typeface="Calibri" panose="020F0502020204030204" pitchFamily="34" charset="0"/>
          </a:endParaRPr>
        </a:p>
      </dsp:txBody>
      <dsp:txXfrm>
        <a:off x="1029028" y="2229091"/>
        <a:ext cx="9486571" cy="890933"/>
      </dsp:txXfrm>
    </dsp:sp>
    <dsp:sp modelId="{34C0EA24-F5FA-4E09-B131-9CF881063C22}">
      <dsp:nvSpPr>
        <dsp:cNvPr id="0" name=""/>
        <dsp:cNvSpPr/>
      </dsp:nvSpPr>
      <dsp:spPr>
        <a:xfrm>
          <a:off x="0" y="3342758"/>
          <a:ext cx="10515600" cy="89093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0E13CA-D143-404B-B9AD-20EB4F246C7A}">
      <dsp:nvSpPr>
        <dsp:cNvPr id="0" name=""/>
        <dsp:cNvSpPr/>
      </dsp:nvSpPr>
      <dsp:spPr>
        <a:xfrm>
          <a:off x="269507" y="3543218"/>
          <a:ext cx="490013" cy="4900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6EEA1B-5F15-4D50-8EBE-D0D3937B1FDA}">
      <dsp:nvSpPr>
        <dsp:cNvPr id="0" name=""/>
        <dsp:cNvSpPr/>
      </dsp:nvSpPr>
      <dsp:spPr>
        <a:xfrm>
          <a:off x="1029028" y="3342758"/>
          <a:ext cx="9486571" cy="890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290" tIns="94290" rIns="94290" bIns="94290" numCol="1" spcCol="1270" anchor="ctr" anchorCtr="0">
          <a:noAutofit/>
        </a:bodyPr>
        <a:lstStyle/>
        <a:p>
          <a:pPr marL="0" lvl="0" indent="0" algn="l" defTabSz="977900">
            <a:lnSpc>
              <a:spcPct val="90000"/>
            </a:lnSpc>
            <a:spcBef>
              <a:spcPct val="0"/>
            </a:spcBef>
            <a:spcAft>
              <a:spcPct val="35000"/>
            </a:spcAft>
            <a:buNone/>
          </a:pPr>
          <a:r>
            <a:rPr lang="en-GB" sz="2200" kern="1200" dirty="0">
              <a:latin typeface="Calibri" panose="020F0502020204030204" pitchFamily="34" charset="0"/>
              <a:cs typeface="Calibri" panose="020F0502020204030204" pitchFamily="34" charset="0"/>
            </a:rPr>
            <a:t>2. Make decisions about how to become more accountable to their stakeholders. </a:t>
          </a:r>
          <a:endParaRPr lang="en-US" sz="2200" kern="1200" dirty="0">
            <a:latin typeface="Calibri" panose="020F0502020204030204" pitchFamily="34" charset="0"/>
            <a:cs typeface="Calibri" panose="020F0502020204030204" pitchFamily="34" charset="0"/>
          </a:endParaRPr>
        </a:p>
      </dsp:txBody>
      <dsp:txXfrm>
        <a:off x="1029028" y="3342758"/>
        <a:ext cx="9486571" cy="8909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F03AFF-E824-490D-8F77-9A649BACD39D}">
      <dsp:nvSpPr>
        <dsp:cNvPr id="0" name=""/>
        <dsp:cNvSpPr/>
      </dsp:nvSpPr>
      <dsp:spPr>
        <a:xfrm>
          <a:off x="0" y="562"/>
          <a:ext cx="10515600" cy="13170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4D74B1-C481-4AA1-9BDA-AF1CCBE46CCD}">
      <dsp:nvSpPr>
        <dsp:cNvPr id="0" name=""/>
        <dsp:cNvSpPr/>
      </dsp:nvSpPr>
      <dsp:spPr>
        <a:xfrm>
          <a:off x="398418" y="296906"/>
          <a:ext cx="724396" cy="7243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F7A04BE-25F7-4655-AC0D-412B8DE0616B}">
      <dsp:nvSpPr>
        <dsp:cNvPr id="0" name=""/>
        <dsp:cNvSpPr/>
      </dsp:nvSpPr>
      <dsp:spPr>
        <a:xfrm>
          <a:off x="1521232" y="562"/>
          <a:ext cx="8994367" cy="1317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391" tIns="139391" rIns="139391" bIns="139391" numCol="1" spcCol="1270" anchor="ctr" anchorCtr="0">
          <a:noAutofit/>
        </a:bodyPr>
        <a:lstStyle/>
        <a:p>
          <a:pPr marL="0" lvl="0" indent="0" algn="l" defTabSz="844550">
            <a:lnSpc>
              <a:spcPct val="90000"/>
            </a:lnSpc>
            <a:spcBef>
              <a:spcPct val="0"/>
            </a:spcBef>
            <a:spcAft>
              <a:spcPct val="35000"/>
            </a:spcAft>
            <a:buNone/>
          </a:pPr>
          <a:r>
            <a:rPr lang="en-GB" sz="1900" kern="1200" dirty="0"/>
            <a:t>Accountability requires that an NGO provide a professional account (or justification) of its activities to another stakeholder group or individual. This involves accountability ACROSS, accountability UP and accountability DOWN.</a:t>
          </a:r>
          <a:endParaRPr lang="en-US" sz="1900" kern="1200" dirty="0"/>
        </a:p>
      </dsp:txBody>
      <dsp:txXfrm>
        <a:off x="1521232" y="562"/>
        <a:ext cx="8994367" cy="1317084"/>
      </dsp:txXfrm>
    </dsp:sp>
    <dsp:sp modelId="{7640F4BE-F6CD-4F8B-ABDB-EF1B36FFDE4A}">
      <dsp:nvSpPr>
        <dsp:cNvPr id="0" name=""/>
        <dsp:cNvSpPr/>
      </dsp:nvSpPr>
      <dsp:spPr>
        <a:xfrm>
          <a:off x="0" y="1646918"/>
          <a:ext cx="10515600" cy="13170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BE4C5B-4116-4FC7-B7D3-3045EDC2D815}">
      <dsp:nvSpPr>
        <dsp:cNvPr id="0" name=""/>
        <dsp:cNvSpPr/>
      </dsp:nvSpPr>
      <dsp:spPr>
        <a:xfrm>
          <a:off x="398418" y="1943262"/>
          <a:ext cx="724396" cy="7243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2EDECD-DEB5-4F1A-A634-1639ED040637}">
      <dsp:nvSpPr>
        <dsp:cNvPr id="0" name=""/>
        <dsp:cNvSpPr/>
      </dsp:nvSpPr>
      <dsp:spPr>
        <a:xfrm>
          <a:off x="1521232" y="1646918"/>
          <a:ext cx="8994367" cy="1317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391" tIns="139391" rIns="139391" bIns="139391" numCol="1" spcCol="1270" anchor="ctr" anchorCtr="0">
          <a:noAutofit/>
        </a:bodyPr>
        <a:lstStyle/>
        <a:p>
          <a:pPr marL="0" lvl="0" indent="0" algn="l" defTabSz="844550">
            <a:lnSpc>
              <a:spcPct val="90000"/>
            </a:lnSpc>
            <a:spcBef>
              <a:spcPct val="0"/>
            </a:spcBef>
            <a:spcAft>
              <a:spcPct val="35000"/>
            </a:spcAft>
            <a:buNone/>
          </a:pPr>
          <a:r>
            <a:rPr lang="en-GB" sz="1900" kern="1200" dirty="0"/>
            <a:t>It presupposes that the NGO has a clear policy on who is accountable to whom and for what purpose. </a:t>
          </a:r>
          <a:endParaRPr lang="en-US" sz="1900" kern="1200" dirty="0"/>
        </a:p>
      </dsp:txBody>
      <dsp:txXfrm>
        <a:off x="1521232" y="1646918"/>
        <a:ext cx="8994367" cy="1317084"/>
      </dsp:txXfrm>
    </dsp:sp>
    <dsp:sp modelId="{FB52E7BF-80B6-4A07-BDCA-742367FEF796}">
      <dsp:nvSpPr>
        <dsp:cNvPr id="0" name=""/>
        <dsp:cNvSpPr/>
      </dsp:nvSpPr>
      <dsp:spPr>
        <a:xfrm>
          <a:off x="0" y="3293274"/>
          <a:ext cx="10515600" cy="13170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4E9EB3-83F6-4087-B12A-895C6AAB4E8D}">
      <dsp:nvSpPr>
        <dsp:cNvPr id="0" name=""/>
        <dsp:cNvSpPr/>
      </dsp:nvSpPr>
      <dsp:spPr>
        <a:xfrm>
          <a:off x="398418" y="3589618"/>
          <a:ext cx="724396" cy="7243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9327454-66CB-40FD-8319-982761F23900}">
      <dsp:nvSpPr>
        <dsp:cNvPr id="0" name=""/>
        <dsp:cNvSpPr/>
      </dsp:nvSpPr>
      <dsp:spPr>
        <a:xfrm>
          <a:off x="1521232" y="3293274"/>
          <a:ext cx="8994367" cy="1317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391" tIns="139391" rIns="139391" bIns="139391" numCol="1" spcCol="1270" anchor="ctr" anchorCtr="0">
          <a:noAutofit/>
        </a:bodyPr>
        <a:lstStyle/>
        <a:p>
          <a:pPr marL="0" lvl="0" indent="0" algn="l" defTabSz="844550">
            <a:lnSpc>
              <a:spcPct val="90000"/>
            </a:lnSpc>
            <a:spcBef>
              <a:spcPct val="0"/>
            </a:spcBef>
            <a:spcAft>
              <a:spcPct val="35000"/>
            </a:spcAft>
            <a:buNone/>
          </a:pPr>
          <a:r>
            <a:rPr lang="en-GB" sz="1900" kern="1200"/>
            <a:t>It involves the expectation that the NGO will be willing to accept advice or criticism and to modify its practices in the light of that advice and criticism.</a:t>
          </a:r>
          <a:endParaRPr lang="en-US" sz="1900" kern="1200"/>
        </a:p>
      </dsp:txBody>
      <dsp:txXfrm>
        <a:off x="1521232" y="3293274"/>
        <a:ext cx="8994367" cy="13170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5F4625-82AC-1F44-97F5-A4E89F9D67CE}">
      <dsp:nvSpPr>
        <dsp:cNvPr id="0" name=""/>
        <dsp:cNvSpPr/>
      </dsp:nvSpPr>
      <dsp:spPr>
        <a:xfrm>
          <a:off x="0" y="658"/>
          <a:ext cx="74649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EB3E19-1DDD-014D-AE4D-4F00D64735C1}">
      <dsp:nvSpPr>
        <dsp:cNvPr id="0" name=""/>
        <dsp:cNvSpPr/>
      </dsp:nvSpPr>
      <dsp:spPr>
        <a:xfrm>
          <a:off x="0" y="658"/>
          <a:ext cx="7464972" cy="107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t>A donor agency, in the use of funds received for the intended objectives and purposes. </a:t>
          </a:r>
          <a:r>
            <a:rPr lang="en-GB" sz="1600" b="1" kern="1200" dirty="0"/>
            <a:t>Accountability UP</a:t>
          </a:r>
          <a:endParaRPr lang="en-US" sz="1600" b="1" kern="1200" dirty="0"/>
        </a:p>
      </dsp:txBody>
      <dsp:txXfrm>
        <a:off x="0" y="658"/>
        <a:ext cx="7464972" cy="1079040"/>
      </dsp:txXfrm>
    </dsp:sp>
    <dsp:sp modelId="{BDF15363-1EA4-9548-8990-9EDF2665DBBA}">
      <dsp:nvSpPr>
        <dsp:cNvPr id="0" name=""/>
        <dsp:cNvSpPr/>
      </dsp:nvSpPr>
      <dsp:spPr>
        <a:xfrm>
          <a:off x="0" y="1079699"/>
          <a:ext cx="74649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31E67E-A4BA-224E-8DDB-78BF89C935DF}">
      <dsp:nvSpPr>
        <dsp:cNvPr id="0" name=""/>
        <dsp:cNvSpPr/>
      </dsp:nvSpPr>
      <dsp:spPr>
        <a:xfrm>
          <a:off x="0" y="1079699"/>
          <a:ext cx="7464972" cy="107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solidFill>
                <a:schemeClr val="tx1"/>
              </a:solidFill>
            </a:rPr>
            <a:t>A government regulatory agency, in terms of maintaining its "non-profit" status and providing documentary evidence of its </a:t>
          </a:r>
          <a:r>
            <a:rPr lang="en-GB" sz="1600" kern="1200" dirty="0"/>
            <a:t>expenditures. </a:t>
          </a:r>
          <a:r>
            <a:rPr lang="en-GB" sz="1600" b="1" kern="1200" dirty="0"/>
            <a:t>Accountability UP. </a:t>
          </a:r>
          <a:endParaRPr lang="en-US" sz="1600" b="1" kern="1200" dirty="0"/>
        </a:p>
      </dsp:txBody>
      <dsp:txXfrm>
        <a:off x="0" y="1079699"/>
        <a:ext cx="7464972" cy="1079040"/>
      </dsp:txXfrm>
    </dsp:sp>
    <dsp:sp modelId="{EABAFF59-7E4A-F849-9542-6C9CAD07C366}">
      <dsp:nvSpPr>
        <dsp:cNvPr id="0" name=""/>
        <dsp:cNvSpPr/>
      </dsp:nvSpPr>
      <dsp:spPr>
        <a:xfrm>
          <a:off x="0" y="2158739"/>
          <a:ext cx="74649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70047F-D502-BD45-993C-3AB796C66B4F}">
      <dsp:nvSpPr>
        <dsp:cNvPr id="0" name=""/>
        <dsp:cNvSpPr/>
      </dsp:nvSpPr>
      <dsp:spPr>
        <a:xfrm>
          <a:off x="0" y="2158739"/>
          <a:ext cx="7464972" cy="107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t>Its constituency, in terms of delivering on its projects and assisting them in finding solutions to the problems that they are facing. </a:t>
          </a:r>
          <a:r>
            <a:rPr lang="en-GB" sz="1600" b="1" kern="1200" dirty="0"/>
            <a:t>Accountability DOWN. </a:t>
          </a:r>
          <a:endParaRPr lang="en-US" sz="1600" b="1" kern="1200" dirty="0"/>
        </a:p>
      </dsp:txBody>
      <dsp:txXfrm>
        <a:off x="0" y="2158739"/>
        <a:ext cx="7464972" cy="1079040"/>
      </dsp:txXfrm>
    </dsp:sp>
    <dsp:sp modelId="{37F00292-C9F6-F946-9028-222DEC2B9BEA}">
      <dsp:nvSpPr>
        <dsp:cNvPr id="0" name=""/>
        <dsp:cNvSpPr/>
      </dsp:nvSpPr>
      <dsp:spPr>
        <a:xfrm>
          <a:off x="0" y="3237779"/>
          <a:ext cx="74649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5092C9-AD47-FC4E-8094-7A7610D78503}">
      <dsp:nvSpPr>
        <dsp:cNvPr id="0" name=""/>
        <dsp:cNvSpPr/>
      </dsp:nvSpPr>
      <dsp:spPr>
        <a:xfrm>
          <a:off x="0" y="3237779"/>
          <a:ext cx="7464972" cy="107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t>Organisational accountability to the broader society by transparently clarifying its goals and objectives, and reporting on its activities and actions. </a:t>
          </a:r>
        </a:p>
        <a:p>
          <a:pPr marL="0" lvl="0" indent="0" algn="l" defTabSz="711200">
            <a:lnSpc>
              <a:spcPct val="90000"/>
            </a:lnSpc>
            <a:spcBef>
              <a:spcPct val="0"/>
            </a:spcBef>
            <a:spcAft>
              <a:spcPct val="35000"/>
            </a:spcAft>
            <a:buNone/>
          </a:pPr>
          <a:r>
            <a:rPr lang="en-GB" sz="1600" b="1" kern="1200" dirty="0"/>
            <a:t>Accountability UP and WITHIN. </a:t>
          </a:r>
          <a:endParaRPr lang="en-US" sz="1600" b="1" kern="1200" dirty="0"/>
        </a:p>
      </dsp:txBody>
      <dsp:txXfrm>
        <a:off x="0" y="3237779"/>
        <a:ext cx="7464972" cy="1079040"/>
      </dsp:txXfrm>
    </dsp:sp>
    <dsp:sp modelId="{60B78A6B-6A9F-5948-A014-C27947AF0C10}">
      <dsp:nvSpPr>
        <dsp:cNvPr id="0" name=""/>
        <dsp:cNvSpPr/>
      </dsp:nvSpPr>
      <dsp:spPr>
        <a:xfrm>
          <a:off x="0" y="4316819"/>
          <a:ext cx="74649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D8C5A2-A8E5-414B-8C66-E53662B72AE3}">
      <dsp:nvSpPr>
        <dsp:cNvPr id="0" name=""/>
        <dsp:cNvSpPr/>
      </dsp:nvSpPr>
      <dsp:spPr>
        <a:xfrm>
          <a:off x="0" y="4316819"/>
          <a:ext cx="7464972" cy="107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t>To its team of employees </a:t>
          </a:r>
          <a:r>
            <a:rPr lang="en-GB" sz="1600" kern="1200" dirty="0">
              <a:solidFill>
                <a:schemeClr val="tx1"/>
              </a:solidFill>
            </a:rPr>
            <a:t>and volunteers. For setting good standards of professionalism, for promoting a culture of well being within the organisation. </a:t>
          </a:r>
        </a:p>
        <a:p>
          <a:pPr marL="0" lvl="0" indent="0" algn="l" defTabSz="711200">
            <a:lnSpc>
              <a:spcPct val="90000"/>
            </a:lnSpc>
            <a:spcBef>
              <a:spcPct val="0"/>
            </a:spcBef>
            <a:spcAft>
              <a:spcPct val="35000"/>
            </a:spcAft>
            <a:buNone/>
          </a:pPr>
          <a:r>
            <a:rPr lang="en-GB" sz="1600" kern="1200" dirty="0"/>
            <a:t>Accountability </a:t>
          </a:r>
          <a:r>
            <a:rPr lang="en-GB" sz="1600" b="1" kern="1200" dirty="0"/>
            <a:t>WITHIN</a:t>
          </a:r>
          <a:r>
            <a:rPr lang="en-GB" sz="1600" kern="1200" dirty="0"/>
            <a:t>. </a:t>
          </a:r>
        </a:p>
      </dsp:txBody>
      <dsp:txXfrm>
        <a:off x="0" y="4316819"/>
        <a:ext cx="7464972" cy="10790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7DD1CA-3A5E-0F43-A3A8-20C3E9D5D42F}">
      <dsp:nvSpPr>
        <dsp:cNvPr id="0" name=""/>
        <dsp:cNvSpPr/>
      </dsp:nvSpPr>
      <dsp:spPr>
        <a:xfrm>
          <a:off x="3080" y="548658"/>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Project documents</a:t>
          </a:r>
          <a:endParaRPr lang="en-US" sz="2300" kern="1200"/>
        </a:p>
      </dsp:txBody>
      <dsp:txXfrm>
        <a:off x="3080" y="548658"/>
        <a:ext cx="2444055" cy="1466433"/>
      </dsp:txXfrm>
    </dsp:sp>
    <dsp:sp modelId="{1C3FA994-A084-2440-8A2B-C440CCE0E56D}">
      <dsp:nvSpPr>
        <dsp:cNvPr id="0" name=""/>
        <dsp:cNvSpPr/>
      </dsp:nvSpPr>
      <dsp:spPr>
        <a:xfrm>
          <a:off x="2691541" y="548658"/>
          <a:ext cx="2444055" cy="1466433"/>
        </a:xfrm>
        <a:prstGeom prst="rect">
          <a:avLst/>
        </a:prstGeom>
        <a:solidFill>
          <a:schemeClr val="accent2">
            <a:hueOff val="-848114"/>
            <a:satOff val="0"/>
            <a:lumOff val="-34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Financial receipts and statements</a:t>
          </a:r>
          <a:endParaRPr lang="en-US" sz="2300" kern="1200" dirty="0"/>
        </a:p>
      </dsp:txBody>
      <dsp:txXfrm>
        <a:off x="2691541" y="548658"/>
        <a:ext cx="2444055" cy="1466433"/>
      </dsp:txXfrm>
    </dsp:sp>
    <dsp:sp modelId="{22658B9C-6644-7545-AB89-7E1B898EF1E5}">
      <dsp:nvSpPr>
        <dsp:cNvPr id="0" name=""/>
        <dsp:cNvSpPr/>
      </dsp:nvSpPr>
      <dsp:spPr>
        <a:xfrm>
          <a:off x="5380002" y="548658"/>
          <a:ext cx="2444055" cy="1466433"/>
        </a:xfrm>
        <a:prstGeom prst="rect">
          <a:avLst/>
        </a:prstGeom>
        <a:solidFill>
          <a:schemeClr val="accent2">
            <a:hueOff val="-1696227"/>
            <a:satOff val="0"/>
            <a:lumOff val="-689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Multimedia resources such as text, images or videos</a:t>
          </a:r>
          <a:endParaRPr lang="en-US" sz="2300" kern="1200"/>
        </a:p>
      </dsp:txBody>
      <dsp:txXfrm>
        <a:off x="5380002" y="548658"/>
        <a:ext cx="2444055" cy="1466433"/>
      </dsp:txXfrm>
    </dsp:sp>
    <dsp:sp modelId="{7EEAB3C8-D797-9D4C-9239-678982B6D3A3}">
      <dsp:nvSpPr>
        <dsp:cNvPr id="0" name=""/>
        <dsp:cNvSpPr/>
      </dsp:nvSpPr>
      <dsp:spPr>
        <a:xfrm>
          <a:off x="8068463" y="548658"/>
          <a:ext cx="2444055" cy="1466433"/>
        </a:xfrm>
        <a:prstGeom prst="rect">
          <a:avLst/>
        </a:prstGeom>
        <a:solidFill>
          <a:schemeClr val="accent2">
            <a:hueOff val="-2544341"/>
            <a:satOff val="0"/>
            <a:lumOff val="-103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Meeting minutes </a:t>
          </a:r>
          <a:r>
            <a:rPr lang="en-GB" sz="2300" kern="1200" dirty="0">
              <a:solidFill>
                <a:schemeClr val="bg1"/>
              </a:solidFill>
            </a:rPr>
            <a:t>reflecting decisions </a:t>
          </a:r>
          <a:r>
            <a:rPr lang="en-GB" sz="2300" kern="1200" dirty="0"/>
            <a:t>and reports</a:t>
          </a:r>
          <a:endParaRPr lang="en-US" sz="2300" kern="1200" dirty="0"/>
        </a:p>
      </dsp:txBody>
      <dsp:txXfrm>
        <a:off x="8068463" y="548658"/>
        <a:ext cx="2444055" cy="1466433"/>
      </dsp:txXfrm>
    </dsp:sp>
    <dsp:sp modelId="{A189A837-43A8-A94F-9A3F-388E304E95B3}">
      <dsp:nvSpPr>
        <dsp:cNvPr id="0" name=""/>
        <dsp:cNvSpPr/>
      </dsp:nvSpPr>
      <dsp:spPr>
        <a:xfrm>
          <a:off x="3080" y="2259497"/>
          <a:ext cx="2444055" cy="1466433"/>
        </a:xfrm>
        <a:prstGeom prst="rect">
          <a:avLst/>
        </a:prstGeom>
        <a:solidFill>
          <a:schemeClr val="accent2">
            <a:hueOff val="-3392454"/>
            <a:satOff val="0"/>
            <a:lumOff val="-137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Activity outputs such as publications and products</a:t>
          </a:r>
          <a:endParaRPr lang="en-US" sz="2300" kern="1200"/>
        </a:p>
      </dsp:txBody>
      <dsp:txXfrm>
        <a:off x="3080" y="2259497"/>
        <a:ext cx="2444055" cy="1466433"/>
      </dsp:txXfrm>
    </dsp:sp>
    <dsp:sp modelId="{4BF8B98D-544A-0F40-B91D-2AE36A9780C2}">
      <dsp:nvSpPr>
        <dsp:cNvPr id="0" name=""/>
        <dsp:cNvSpPr/>
      </dsp:nvSpPr>
      <dsp:spPr>
        <a:xfrm>
          <a:off x="2691541" y="2259497"/>
          <a:ext cx="2444055" cy="1466433"/>
        </a:xfrm>
        <a:prstGeom prst="rect">
          <a:avLst/>
        </a:prstGeom>
        <a:solidFill>
          <a:schemeClr val="accent2">
            <a:hueOff val="-4240568"/>
            <a:satOff val="0"/>
            <a:lumOff val="-1722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Mass media articles</a:t>
          </a:r>
          <a:endParaRPr lang="en-US" sz="2300" kern="1200"/>
        </a:p>
      </dsp:txBody>
      <dsp:txXfrm>
        <a:off x="2691541" y="2259497"/>
        <a:ext cx="2444055" cy="1466433"/>
      </dsp:txXfrm>
    </dsp:sp>
    <dsp:sp modelId="{31B748FE-02C6-FE40-8287-5FFA80E6F44C}">
      <dsp:nvSpPr>
        <dsp:cNvPr id="0" name=""/>
        <dsp:cNvSpPr/>
      </dsp:nvSpPr>
      <dsp:spPr>
        <a:xfrm>
          <a:off x="5380002" y="2259497"/>
          <a:ext cx="2444055" cy="1466433"/>
        </a:xfrm>
        <a:prstGeom prst="rect">
          <a:avLst/>
        </a:prstGeom>
        <a:solidFill>
          <a:schemeClr val="accent2">
            <a:hueOff val="-5088681"/>
            <a:satOff val="0"/>
            <a:lumOff val="-206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Bye-laws of the NGO</a:t>
          </a:r>
          <a:endParaRPr lang="en-US" sz="2300" kern="1200"/>
        </a:p>
      </dsp:txBody>
      <dsp:txXfrm>
        <a:off x="5380002" y="2259497"/>
        <a:ext cx="2444055" cy="1466433"/>
      </dsp:txXfrm>
    </dsp:sp>
    <dsp:sp modelId="{377C8A25-A09D-A346-9897-C714D022BDBB}">
      <dsp:nvSpPr>
        <dsp:cNvPr id="0" name=""/>
        <dsp:cNvSpPr/>
      </dsp:nvSpPr>
      <dsp:spPr>
        <a:xfrm>
          <a:off x="8068463" y="2259497"/>
          <a:ext cx="2444055" cy="1466433"/>
        </a:xfrm>
        <a:prstGeom prst="rect">
          <a:avLst/>
        </a:prstGeom>
        <a:solidFill>
          <a:schemeClr val="accent2">
            <a:hueOff val="-5936795"/>
            <a:satOff val="0"/>
            <a:lumOff val="-24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Government rules and laws related to NGOs</a:t>
          </a:r>
          <a:endParaRPr lang="en-US" sz="2300" kern="1200"/>
        </a:p>
      </dsp:txBody>
      <dsp:txXfrm>
        <a:off x="8068463" y="2259497"/>
        <a:ext cx="2444055" cy="14664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CB5E38-DDFA-8642-9D5D-BF775E33E78D}">
      <dsp:nvSpPr>
        <dsp:cNvPr id="0" name=""/>
        <dsp:cNvSpPr/>
      </dsp:nvSpPr>
      <dsp:spPr>
        <a:xfrm>
          <a:off x="0" y="2486"/>
          <a:ext cx="698149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35F287-6C0B-6E47-A464-B90FD91F6AD7}">
      <dsp:nvSpPr>
        <dsp:cNvPr id="0" name=""/>
        <dsp:cNvSpPr/>
      </dsp:nvSpPr>
      <dsp:spPr>
        <a:xfrm>
          <a:off x="0" y="2486"/>
          <a:ext cx="6981497" cy="12387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The organisation has a duty to the government and / or regulatory authority to clarify its objectives and principles. It operates within the law. </a:t>
          </a:r>
        </a:p>
      </dsp:txBody>
      <dsp:txXfrm>
        <a:off x="0" y="2486"/>
        <a:ext cx="6981497" cy="1238756"/>
      </dsp:txXfrm>
    </dsp:sp>
    <dsp:sp modelId="{5A4E93B3-E6C3-9446-974D-892494F8D4B2}">
      <dsp:nvSpPr>
        <dsp:cNvPr id="0" name=""/>
        <dsp:cNvSpPr/>
      </dsp:nvSpPr>
      <dsp:spPr>
        <a:xfrm>
          <a:off x="0" y="1241242"/>
          <a:ext cx="698149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C6C80A-675B-C949-9E27-878786995100}">
      <dsp:nvSpPr>
        <dsp:cNvPr id="0" name=""/>
        <dsp:cNvSpPr/>
      </dsp:nvSpPr>
      <dsp:spPr>
        <a:xfrm>
          <a:off x="0" y="1241242"/>
          <a:ext cx="6981497" cy="2076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It is transparent. Its governance and management structures are open to scrutiny, it publishes and publishes its programme and financial reports, it pays its taxes on time. It is legally registered and acts within its mandate. It strives to be a good citizen. </a:t>
          </a:r>
        </a:p>
      </dsp:txBody>
      <dsp:txXfrm>
        <a:off x="0" y="1241242"/>
        <a:ext cx="6981497" cy="2076395"/>
      </dsp:txXfrm>
    </dsp:sp>
    <dsp:sp modelId="{ACF93AB5-ED84-2449-BB0F-C8BE4EDC6D61}">
      <dsp:nvSpPr>
        <dsp:cNvPr id="0" name=""/>
        <dsp:cNvSpPr/>
      </dsp:nvSpPr>
      <dsp:spPr>
        <a:xfrm>
          <a:off x="0" y="3317637"/>
          <a:ext cx="698149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C03810-47AC-D548-8219-9FB0C12DB87C}">
      <dsp:nvSpPr>
        <dsp:cNvPr id="0" name=""/>
        <dsp:cNvSpPr/>
      </dsp:nvSpPr>
      <dsp:spPr>
        <a:xfrm>
          <a:off x="0" y="3317637"/>
          <a:ext cx="6981497" cy="2076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It has in place legal instruments, policies, mandates, values, legislative provisions, rules and regulations. This could also be in the form of processes covering the way work is done, the disbursement and deployment of resources and accounting etc.</a:t>
          </a:r>
          <a:endParaRPr lang="en-US" sz="2200" kern="1200"/>
        </a:p>
      </dsp:txBody>
      <dsp:txXfrm>
        <a:off x="0" y="3317637"/>
        <a:ext cx="6981497" cy="207639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1E8A1-6DA8-4496-BCE8-03ED561CC4E5}"/>
              </a:ext>
            </a:extLst>
          </p:cNvPr>
          <p:cNvSpPr>
            <a:spLocks noGrp="1"/>
          </p:cNvSpPr>
          <p:nvPr>
            <p:ph type="ctrTitle"/>
          </p:nvPr>
        </p:nvSpPr>
        <p:spPr>
          <a:xfrm>
            <a:off x="838200" y="365760"/>
            <a:ext cx="10515600" cy="2890202"/>
          </a:xfrm>
        </p:spPr>
        <p:txBody>
          <a:bodyPr anchor="b">
            <a:normAutofit/>
          </a:bodyPr>
          <a:lstStyle>
            <a:lvl1pPr algn="l">
              <a:defRPr sz="6600"/>
            </a:lvl1pPr>
          </a:lstStyle>
          <a:p>
            <a:r>
              <a:rPr lang="en-US" dirty="0"/>
              <a:t>Click to edit Master title style</a:t>
            </a:r>
          </a:p>
        </p:txBody>
      </p:sp>
      <p:sp>
        <p:nvSpPr>
          <p:cNvPr id="3" name="Subtitle 2">
            <a:extLst>
              <a:ext uri="{FF2B5EF4-FFF2-40B4-BE49-F238E27FC236}">
                <a16:creationId xmlns:a16="http://schemas.microsoft.com/office/drawing/2014/main" id="{3EB24CCC-3D44-4BB5-AA35-A21607EF69A4}"/>
              </a:ext>
            </a:extLst>
          </p:cNvPr>
          <p:cNvSpPr>
            <a:spLocks noGrp="1"/>
          </p:cNvSpPr>
          <p:nvPr>
            <p:ph type="subTitle" idx="1"/>
          </p:nvPr>
        </p:nvSpPr>
        <p:spPr>
          <a:xfrm>
            <a:off x="838200" y="3506150"/>
            <a:ext cx="10515600" cy="248348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01F80F6-1855-44E9-BA95-5E00A06E786D}"/>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5" name="Footer Placeholder 4">
            <a:extLst>
              <a:ext uri="{FF2B5EF4-FFF2-40B4-BE49-F238E27FC236}">
                <a16:creationId xmlns:a16="http://schemas.microsoft.com/office/drawing/2014/main" id="{873D7FFD-570A-4968-B943-AF87BB679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CE6A8-0665-4714-B241-6AFBA8C6F807}"/>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910444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26EC-DC54-4882-9D58-F201EA25C4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804E7C-4CBA-49AF-B24C-1A1FF51C21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D3C727-C0C7-4BBA-9CF5-6C1FAC76B10C}"/>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5" name="Footer Placeholder 4">
            <a:extLst>
              <a:ext uri="{FF2B5EF4-FFF2-40B4-BE49-F238E27FC236}">
                <a16:creationId xmlns:a16="http://schemas.microsoft.com/office/drawing/2014/main" id="{34603986-C5B4-4956-AC6F-4F36186B83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45F941-E847-4C51-97D6-21066B26EB26}"/>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2221503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0338D2-D9EE-4B67-97C1-08ABD574530B}"/>
              </a:ext>
            </a:extLst>
          </p:cNvPr>
          <p:cNvSpPr>
            <a:spLocks noGrp="1"/>
          </p:cNvSpPr>
          <p:nvPr>
            <p:ph type="title" orient="vert"/>
          </p:nvPr>
        </p:nvSpPr>
        <p:spPr>
          <a:xfrm>
            <a:off x="7353848" y="365125"/>
            <a:ext cx="3999952"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274B1422-6C1E-4422-80E8-34B0092FBF05}"/>
              </a:ext>
            </a:extLst>
          </p:cNvPr>
          <p:cNvSpPr>
            <a:spLocks noGrp="1"/>
          </p:cNvSpPr>
          <p:nvPr>
            <p:ph type="body" orient="vert" idx="1"/>
          </p:nvPr>
        </p:nvSpPr>
        <p:spPr>
          <a:xfrm>
            <a:off x="838200" y="365125"/>
            <a:ext cx="626546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C8B53C-3084-4BC0-A80E-DB41C04C6258}"/>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5" name="Footer Placeholder 4">
            <a:extLst>
              <a:ext uri="{FF2B5EF4-FFF2-40B4-BE49-F238E27FC236}">
                <a16:creationId xmlns:a16="http://schemas.microsoft.com/office/drawing/2014/main" id="{8276BFDE-DC70-4A6E-90B8-337FC47254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3578F-39AE-4F6F-9614-32EF672E616D}"/>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139527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A8A8-ECDA-4018-ABB4-CC22892BE8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90AE7C-51AF-4F0E-B5A3-8C7E1026C274}"/>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5F28C09-A717-49AB-B60E-433BC469258F}"/>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5" name="Footer Placeholder 4">
            <a:extLst>
              <a:ext uri="{FF2B5EF4-FFF2-40B4-BE49-F238E27FC236}">
                <a16:creationId xmlns:a16="http://schemas.microsoft.com/office/drawing/2014/main" id="{1D11A47A-6E5A-4754-8B43-9CE556160B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ACA1EB-7AC7-4F86-90C0-AA980D88722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2652419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95957-C46F-4F17-BC8C-6507E676E916}"/>
              </a:ext>
            </a:extLst>
          </p:cNvPr>
          <p:cNvSpPr>
            <a:spLocks noGrp="1"/>
          </p:cNvSpPr>
          <p:nvPr>
            <p:ph type="title"/>
          </p:nvPr>
        </p:nvSpPr>
        <p:spPr>
          <a:xfrm>
            <a:off x="831850" y="365760"/>
            <a:ext cx="10515600" cy="3827868"/>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8D9661B-6633-4C8B-8B9C-E514DF851D3E}"/>
              </a:ext>
            </a:extLst>
          </p:cNvPr>
          <p:cNvSpPr>
            <a:spLocks noGrp="1"/>
          </p:cNvSpPr>
          <p:nvPr>
            <p:ph type="body" idx="1"/>
          </p:nvPr>
        </p:nvSpPr>
        <p:spPr>
          <a:xfrm>
            <a:off x="831850" y="4443817"/>
            <a:ext cx="10515600" cy="1645834"/>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B6274BF-C1CD-4709-B0A0-E9407DBEA73C}"/>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5" name="Footer Placeholder 4">
            <a:extLst>
              <a:ext uri="{FF2B5EF4-FFF2-40B4-BE49-F238E27FC236}">
                <a16:creationId xmlns:a16="http://schemas.microsoft.com/office/drawing/2014/main" id="{CC9ADB94-0A5B-4B56-B0B1-1FF5580A47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CA668A-35AE-4CDF-AC4C-2BEEA9EE80F8}"/>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341075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7F1FD-0E96-4963-9F09-92861572BB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79E5F0-B650-4AFF-B90E-23B378684D66}"/>
              </a:ext>
            </a:extLst>
          </p:cNvPr>
          <p:cNvSpPr>
            <a:spLocks noGrp="1"/>
          </p:cNvSpPr>
          <p:nvPr>
            <p:ph sz="half" idx="1"/>
          </p:nvPr>
        </p:nvSpPr>
        <p:spPr>
          <a:xfrm>
            <a:off x="838200" y="1940876"/>
            <a:ext cx="5181600" cy="42360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2D1747B-302D-476E-8F4F-E4B114C6624E}"/>
              </a:ext>
            </a:extLst>
          </p:cNvPr>
          <p:cNvSpPr>
            <a:spLocks noGrp="1"/>
          </p:cNvSpPr>
          <p:nvPr>
            <p:ph sz="half" idx="2"/>
          </p:nvPr>
        </p:nvSpPr>
        <p:spPr>
          <a:xfrm>
            <a:off x="6172200" y="1940876"/>
            <a:ext cx="5181600" cy="42360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0577D-22F7-4958-BB3D-6C9265EA1964}"/>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6" name="Footer Placeholder 5">
            <a:extLst>
              <a:ext uri="{FF2B5EF4-FFF2-40B4-BE49-F238E27FC236}">
                <a16:creationId xmlns:a16="http://schemas.microsoft.com/office/drawing/2014/main" id="{71EC5B46-A8FB-4683-9618-3F6E073839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7887BD-93E9-4181-9D7F-940C3E1730FF}"/>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2483821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63D79-FA27-4567-9032-AF722733E1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77C1BF-703F-4992-BB0C-EB1E579C7410}"/>
              </a:ext>
            </a:extLst>
          </p:cNvPr>
          <p:cNvSpPr>
            <a:spLocks noGrp="1"/>
          </p:cNvSpPr>
          <p:nvPr>
            <p:ph type="body" idx="1"/>
          </p:nvPr>
        </p:nvSpPr>
        <p:spPr>
          <a:xfrm>
            <a:off x="839788" y="1951823"/>
            <a:ext cx="5157787" cy="823912"/>
          </a:xfrm>
        </p:spPr>
        <p:txBody>
          <a:bodyPr anchor="b"/>
          <a:lstStyle>
            <a:lvl1pPr marL="0" indent="0">
              <a:buNone/>
              <a:defRPr lang="en-US" sz="2400" b="0" i="1" kern="120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2B2FCE1-6DC0-43B5-8016-89FD4AF5ABD2}"/>
              </a:ext>
            </a:extLst>
          </p:cNvPr>
          <p:cNvSpPr>
            <a:spLocks noGrp="1"/>
          </p:cNvSpPr>
          <p:nvPr>
            <p:ph sz="half" idx="2"/>
          </p:nvPr>
        </p:nvSpPr>
        <p:spPr>
          <a:xfrm>
            <a:off x="839788" y="2954741"/>
            <a:ext cx="5157787" cy="32349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62FED7A-67D0-43CC-889A-25F8849647F1}"/>
              </a:ext>
            </a:extLst>
          </p:cNvPr>
          <p:cNvSpPr>
            <a:spLocks noGrp="1"/>
          </p:cNvSpPr>
          <p:nvPr>
            <p:ph type="body" sz="quarter" idx="3"/>
          </p:nvPr>
        </p:nvSpPr>
        <p:spPr>
          <a:xfrm>
            <a:off x="6172200" y="1951823"/>
            <a:ext cx="5183188" cy="823912"/>
          </a:xfrm>
        </p:spPr>
        <p:txBody>
          <a:bodyPr anchor="b"/>
          <a:lstStyle>
            <a:lvl1pPr marL="0" indent="0">
              <a:buNone/>
              <a:defRPr lang="en-US" sz="2400" b="0" i="1" kern="120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731C176-48F2-44EC-B3A2-A144403D57FB}"/>
              </a:ext>
            </a:extLst>
          </p:cNvPr>
          <p:cNvSpPr>
            <a:spLocks noGrp="1"/>
          </p:cNvSpPr>
          <p:nvPr>
            <p:ph sz="quarter" idx="4"/>
          </p:nvPr>
        </p:nvSpPr>
        <p:spPr>
          <a:xfrm>
            <a:off x="6172200" y="2954741"/>
            <a:ext cx="5183188" cy="32349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9187B8-AC48-4FE7-8658-8A31E37311F6}"/>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8" name="Footer Placeholder 7">
            <a:extLst>
              <a:ext uri="{FF2B5EF4-FFF2-40B4-BE49-F238E27FC236}">
                <a16:creationId xmlns:a16="http://schemas.microsoft.com/office/drawing/2014/main" id="{7CCAB465-E22E-45DC-89C9-406121BCED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F9D1CF-F964-4405-8677-5F9E2A02878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242563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A3453-DD0F-41C0-8F4A-5DC343F5EB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4E6313-506F-4456-B3D9-D9655538F9FB}"/>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4" name="Footer Placeholder 3">
            <a:extLst>
              <a:ext uri="{FF2B5EF4-FFF2-40B4-BE49-F238E27FC236}">
                <a16:creationId xmlns:a16="http://schemas.microsoft.com/office/drawing/2014/main" id="{E8F26068-7707-41EC-93EF-A24CAF8FFD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9C8A3C-8C01-4039-B47B-57D8497587A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69895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892633-8C77-419D-B24D-2B3D44DBA556}"/>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3" name="Footer Placeholder 2">
            <a:extLst>
              <a:ext uri="{FF2B5EF4-FFF2-40B4-BE49-F238E27FC236}">
                <a16:creationId xmlns:a16="http://schemas.microsoft.com/office/drawing/2014/main" id="{FD149D59-0A88-4A14-A740-4CCD9B5264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A3DEF9-802F-444E-92D2-397862EEAB07}"/>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938480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23C20-3881-4F15-94F7-9D7B9F9E357A}"/>
              </a:ext>
            </a:extLst>
          </p:cNvPr>
          <p:cNvSpPr>
            <a:spLocks noGrp="1"/>
          </p:cNvSpPr>
          <p:nvPr>
            <p:ph type="title"/>
          </p:nvPr>
        </p:nvSpPr>
        <p:spPr>
          <a:xfrm>
            <a:off x="839788" y="457200"/>
            <a:ext cx="4343400" cy="2971800"/>
          </a:xfrm>
        </p:spPr>
        <p:txBody>
          <a:bodyPr anchor="b">
            <a:noAutofit/>
          </a:bodyPr>
          <a:lstStyle>
            <a:lvl1pPr algn="l" defTabSz="914400" rtl="0" eaLnBrk="1" latinLnBrk="0" hangingPunct="1">
              <a:lnSpc>
                <a:spcPct val="100000"/>
              </a:lnSpc>
              <a:spcBef>
                <a:spcPct val="0"/>
              </a:spcBef>
              <a:buNone/>
              <a:defRPr lang="en-US" sz="5400" kern="1200" dirty="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a:lstStyle>
          <a:p>
            <a:r>
              <a:rPr lang="en-US" dirty="0"/>
              <a:t>Click to edit Master title style</a:t>
            </a:r>
          </a:p>
        </p:txBody>
      </p:sp>
      <p:sp>
        <p:nvSpPr>
          <p:cNvPr id="3" name="Content Placeholder 2">
            <a:extLst>
              <a:ext uri="{FF2B5EF4-FFF2-40B4-BE49-F238E27FC236}">
                <a16:creationId xmlns:a16="http://schemas.microsoft.com/office/drawing/2014/main" id="{B268F40F-6C2A-48EC-8F16-DA179A1DA375}"/>
              </a:ext>
            </a:extLst>
          </p:cNvPr>
          <p:cNvSpPr>
            <a:spLocks noGrp="1"/>
          </p:cNvSpPr>
          <p:nvPr>
            <p:ph idx="1"/>
          </p:nvPr>
        </p:nvSpPr>
        <p:spPr>
          <a:xfrm>
            <a:off x="5554638" y="457201"/>
            <a:ext cx="5800749" cy="540385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6736B7E-D33D-48C7-97AC-5C0D9874FE53}"/>
              </a:ext>
            </a:extLst>
          </p:cNvPr>
          <p:cNvSpPr>
            <a:spLocks noGrp="1"/>
          </p:cNvSpPr>
          <p:nvPr>
            <p:ph type="body" sz="half" idx="2"/>
          </p:nvPr>
        </p:nvSpPr>
        <p:spPr>
          <a:xfrm>
            <a:off x="839788" y="3657600"/>
            <a:ext cx="4343400" cy="2211387"/>
          </a:xfrm>
        </p:spPr>
        <p:txBody>
          <a:bodyPr>
            <a:normAutofit/>
          </a:bodyPr>
          <a:lstStyle>
            <a:lvl1pPr marL="0" indent="0">
              <a:buNone/>
              <a:defRPr lang="en-US" sz="2400" i="1"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Font typeface="Arial" panose="020B0604020202020204" pitchFamily="34" charset="0"/>
              <a:buNone/>
            </a:pPr>
            <a:r>
              <a:rPr lang="en-US" dirty="0"/>
              <a:t>Click to edit Master text styles</a:t>
            </a:r>
          </a:p>
        </p:txBody>
      </p:sp>
      <p:sp>
        <p:nvSpPr>
          <p:cNvPr id="5" name="Date Placeholder 4">
            <a:extLst>
              <a:ext uri="{FF2B5EF4-FFF2-40B4-BE49-F238E27FC236}">
                <a16:creationId xmlns:a16="http://schemas.microsoft.com/office/drawing/2014/main" id="{E9149BC5-FF58-463A-B4FA-F0F912F1234F}"/>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6" name="Footer Placeholder 5">
            <a:extLst>
              <a:ext uri="{FF2B5EF4-FFF2-40B4-BE49-F238E27FC236}">
                <a16:creationId xmlns:a16="http://schemas.microsoft.com/office/drawing/2014/main" id="{947072D7-4A2A-407F-A084-6AE8DD0016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D4C41C-C368-475C-BDC1-DC5B29C7800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249630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F67B0-865B-44ED-9DFE-36C73B0C8B43}"/>
              </a:ext>
            </a:extLst>
          </p:cNvPr>
          <p:cNvSpPr>
            <a:spLocks noGrp="1"/>
          </p:cNvSpPr>
          <p:nvPr>
            <p:ph type="title"/>
          </p:nvPr>
        </p:nvSpPr>
        <p:spPr>
          <a:xfrm>
            <a:off x="839788" y="457200"/>
            <a:ext cx="4343400" cy="2971800"/>
          </a:xfrm>
        </p:spPr>
        <p:txBody>
          <a:bodyPr anchor="b">
            <a:noAutofit/>
          </a:bodyPr>
          <a:lstStyle>
            <a:lvl1pPr algn="l" defTabSz="914400" rtl="0" eaLnBrk="1" latinLnBrk="0" hangingPunct="1">
              <a:lnSpc>
                <a:spcPct val="100000"/>
              </a:lnSpc>
              <a:spcBef>
                <a:spcPct val="0"/>
              </a:spcBef>
              <a:buNone/>
              <a:defRPr lang="en-US" sz="5400" kern="1200" dirty="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a:lstStyle>
          <a:p>
            <a:r>
              <a:rPr lang="en-US" dirty="0"/>
              <a:t>Click to edit Master title style</a:t>
            </a:r>
          </a:p>
        </p:txBody>
      </p:sp>
      <p:sp>
        <p:nvSpPr>
          <p:cNvPr id="3" name="Picture Placeholder 2">
            <a:extLst>
              <a:ext uri="{FF2B5EF4-FFF2-40B4-BE49-F238E27FC236}">
                <a16:creationId xmlns:a16="http://schemas.microsoft.com/office/drawing/2014/main" id="{B73C5CF7-138A-437C-9E0A-FF4179970319}"/>
              </a:ext>
            </a:extLst>
          </p:cNvPr>
          <p:cNvSpPr>
            <a:spLocks noGrp="1"/>
          </p:cNvSpPr>
          <p:nvPr>
            <p:ph type="pic" idx="1"/>
          </p:nvPr>
        </p:nvSpPr>
        <p:spPr>
          <a:xfrm>
            <a:off x="5561462" y="457201"/>
            <a:ext cx="5793925"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117822-7770-4117-96A2-8D2FF0A01044}"/>
              </a:ext>
            </a:extLst>
          </p:cNvPr>
          <p:cNvSpPr>
            <a:spLocks noGrp="1"/>
          </p:cNvSpPr>
          <p:nvPr>
            <p:ph type="body" sz="half" idx="2"/>
          </p:nvPr>
        </p:nvSpPr>
        <p:spPr>
          <a:xfrm>
            <a:off x="839788" y="3664424"/>
            <a:ext cx="4343400" cy="2204564"/>
          </a:xfrm>
        </p:spPr>
        <p:txBody>
          <a:bodyPr>
            <a:normAutofit/>
          </a:bodyPr>
          <a:lstStyle>
            <a:lvl1pPr marL="0" indent="0">
              <a:buNone/>
              <a:defRPr lang="en-US" sz="2400" i="1"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Font typeface="Arial" panose="020B0604020202020204" pitchFamily="34" charset="0"/>
              <a:buNone/>
            </a:pPr>
            <a:r>
              <a:rPr lang="en-US" dirty="0"/>
              <a:t>Click to edit Master text styles</a:t>
            </a:r>
          </a:p>
        </p:txBody>
      </p:sp>
      <p:sp>
        <p:nvSpPr>
          <p:cNvPr id="5" name="Date Placeholder 4">
            <a:extLst>
              <a:ext uri="{FF2B5EF4-FFF2-40B4-BE49-F238E27FC236}">
                <a16:creationId xmlns:a16="http://schemas.microsoft.com/office/drawing/2014/main" id="{11295030-39C7-4814-A766-1A3E094EBA15}"/>
              </a:ext>
            </a:extLst>
          </p:cNvPr>
          <p:cNvSpPr>
            <a:spLocks noGrp="1"/>
          </p:cNvSpPr>
          <p:nvPr>
            <p:ph type="dt" sz="half" idx="10"/>
          </p:nvPr>
        </p:nvSpPr>
        <p:spPr/>
        <p:txBody>
          <a:bodyPr/>
          <a:lstStyle/>
          <a:p>
            <a:fld id="{FD2766A6-3C10-4AB8-86A1-BB1F0CDA7EFE}" type="datetimeFigureOut">
              <a:rPr lang="en-US" smtClean="0"/>
              <a:t>9/14/22</a:t>
            </a:fld>
            <a:endParaRPr lang="en-US"/>
          </a:p>
        </p:txBody>
      </p:sp>
      <p:sp>
        <p:nvSpPr>
          <p:cNvPr id="6" name="Footer Placeholder 5">
            <a:extLst>
              <a:ext uri="{FF2B5EF4-FFF2-40B4-BE49-F238E27FC236}">
                <a16:creationId xmlns:a16="http://schemas.microsoft.com/office/drawing/2014/main" id="{B91F02CD-DC87-47B6-96C4-F6470B1D8F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CFF531-02C2-4C1D-A692-7040378066C7}"/>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2197302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6818BD-D734-48A1-8CC0-609D11E5560E}"/>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F9D215A-D2A1-4903-A905-F8B06EF41B4F}"/>
              </a:ext>
            </a:extLst>
          </p:cNvPr>
          <p:cNvSpPr>
            <a:spLocks noGrp="1"/>
          </p:cNvSpPr>
          <p:nvPr>
            <p:ph type="body" idx="1"/>
          </p:nvPr>
        </p:nvSpPr>
        <p:spPr>
          <a:xfrm>
            <a:off x="838200" y="1940875"/>
            <a:ext cx="10515600" cy="423608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942B88A-7A1D-4AA1-8536-28DC13DBA5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D2766A6-3C10-4AB8-86A1-BB1F0CDA7EFE}" type="datetimeFigureOut">
              <a:rPr lang="en-US" smtClean="0"/>
              <a:pPr/>
              <a:t>9/14/22</a:t>
            </a:fld>
            <a:endParaRPr lang="en-US" dirty="0"/>
          </a:p>
        </p:txBody>
      </p:sp>
      <p:sp>
        <p:nvSpPr>
          <p:cNvPr id="5" name="Footer Placeholder 4">
            <a:extLst>
              <a:ext uri="{FF2B5EF4-FFF2-40B4-BE49-F238E27FC236}">
                <a16:creationId xmlns:a16="http://schemas.microsoft.com/office/drawing/2014/main" id="{B37FE925-0C4B-4BAE-9799-3A9D46D920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ADAD54-E5C5-4D48-8592-BB22F0A851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60201-1C40-4B39-813D-5CD9493BAEED}" type="slidenum">
              <a:rPr lang="en-US" smtClean="0"/>
              <a:pPr/>
              <a:t>‹#›</a:t>
            </a:fld>
            <a:endParaRPr lang="en-US"/>
          </a:p>
        </p:txBody>
      </p:sp>
    </p:spTree>
    <p:extLst>
      <p:ext uri="{BB962C8B-B14F-4D97-AF65-F5344CB8AC3E}">
        <p14:creationId xmlns:p14="http://schemas.microsoft.com/office/powerpoint/2010/main" val="16993919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9" r:id="rId6"/>
    <p:sldLayoutId id="2147483704" r:id="rId7"/>
    <p:sldLayoutId id="2147483705" r:id="rId8"/>
    <p:sldLayoutId id="2147483706" r:id="rId9"/>
    <p:sldLayoutId id="2147483708" r:id="rId10"/>
    <p:sldLayoutId id="2147483707" r:id="rId11"/>
  </p:sldLayoutIdLst>
  <p:txStyles>
    <p:titleStyle>
      <a:lvl1pPr algn="l" defTabSz="914400" rtl="0" eaLnBrk="1" latinLnBrk="0" hangingPunct="1">
        <a:lnSpc>
          <a:spcPct val="100000"/>
        </a:lnSpc>
        <a:spcBef>
          <a:spcPct val="0"/>
        </a:spcBef>
        <a:buNone/>
        <a:defRPr lang="en-US" sz="5400" kern="1200" smtClean="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p:titleStyle>
    <p:bodyStyle>
      <a:lvl1pPr marL="228600" indent="-228600" algn="l" defTabSz="914400" rtl="0" eaLnBrk="1" latinLnBrk="0" hangingPunct="1">
        <a:lnSpc>
          <a:spcPct val="110000"/>
        </a:lnSpc>
        <a:spcBef>
          <a:spcPts val="1000"/>
        </a:spcBef>
        <a:buClr>
          <a:schemeClr val="tx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Layout" Target="../diagrams/layout5.xml"/><Relationship Id="rId7" Type="http://schemas.openxmlformats.org/officeDocument/2006/relationships/image" Target="../media/image4.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1.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6.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8.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2.xml"/><Relationship Id="rId7" Type="http://schemas.openxmlformats.org/officeDocument/2006/relationships/image" Target="../media/image3.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3.xml"/><Relationship Id="rId7" Type="http://schemas.openxmlformats.org/officeDocument/2006/relationships/image" Target="../media/image3.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8.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4.xml"/><Relationship Id="rId7" Type="http://schemas.openxmlformats.org/officeDocument/2006/relationships/image" Target="../media/image3.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a:extLst>
              <a:ext uri="{FF2B5EF4-FFF2-40B4-BE49-F238E27FC236}">
                <a16:creationId xmlns:a16="http://schemas.microsoft.com/office/drawing/2014/main" id="{11B730BC-5AFD-31D6-9EEC-7981135B6E74}"/>
              </a:ext>
            </a:extLst>
          </p:cNvPr>
          <p:cNvPicPr>
            <a:picLocks noChangeAspect="1"/>
          </p:cNvPicPr>
          <p:nvPr/>
        </p:nvPicPr>
        <p:blipFill rotWithShape="1">
          <a:blip r:embed="rId2"/>
          <a:srcRect t="29687"/>
          <a:stretch/>
        </p:blipFill>
        <p:spPr>
          <a:xfrm>
            <a:off x="7364" y="294300"/>
            <a:ext cx="12191979" cy="6857990"/>
          </a:xfrm>
          <a:prstGeom prst="rect">
            <a:avLst/>
          </a:prstGeom>
        </p:spPr>
      </p:pic>
      <p:sp>
        <p:nvSpPr>
          <p:cNvPr id="49" name="Rectangle 48">
            <a:extLst>
              <a:ext uri="{FF2B5EF4-FFF2-40B4-BE49-F238E27FC236}">
                <a16:creationId xmlns:a16="http://schemas.microsoft.com/office/drawing/2014/main" id="{F7C2A816-955C-4079-AAAB-066EBD4418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55828" y="0"/>
            <a:ext cx="8543515" cy="6858000"/>
          </a:xfrm>
          <a:prstGeom prst="rect">
            <a:avLst/>
          </a:prstGeom>
          <a:gradFill flip="none" rotWithShape="1">
            <a:gsLst>
              <a:gs pos="0">
                <a:schemeClr val="tx2">
                  <a:lumMod val="50000"/>
                  <a:alpha val="0"/>
                </a:schemeClr>
              </a:gs>
              <a:gs pos="58000">
                <a:srgbClr val="0E0D12">
                  <a:alpha val="58000"/>
                </a:srgbClr>
              </a:gs>
              <a:gs pos="93000">
                <a:srgbClr val="000000">
                  <a:alpha val="58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8B81C-8CE9-A15F-ACE1-B68D95DF8234}"/>
              </a:ext>
            </a:extLst>
          </p:cNvPr>
          <p:cNvSpPr>
            <a:spLocks noGrp="1"/>
          </p:cNvSpPr>
          <p:nvPr>
            <p:ph type="ctrTitle"/>
          </p:nvPr>
        </p:nvSpPr>
        <p:spPr>
          <a:xfrm>
            <a:off x="6421729" y="914400"/>
            <a:ext cx="4892948" cy="3427867"/>
          </a:xfrm>
        </p:spPr>
        <p:txBody>
          <a:bodyPr vert="horz" lIns="91440" tIns="45720" rIns="91440" bIns="45720" rtlCol="0" anchor="t">
            <a:normAutofit/>
          </a:bodyPr>
          <a:lstStyle/>
          <a:p>
            <a:pPr algn="r">
              <a:lnSpc>
                <a:spcPct val="90000"/>
              </a:lnSpc>
            </a:pPr>
            <a:r>
              <a:rPr lang="en-US" sz="5100" dirty="0">
                <a:solidFill>
                  <a:srgbClr val="FFFFFF"/>
                </a:solidFill>
                <a:latin typeface="Calibri" panose="020F0502020204030204" pitchFamily="34" charset="0"/>
                <a:cs typeface="Calibri" panose="020F0502020204030204" pitchFamily="34" charset="0"/>
              </a:rPr>
              <a:t>Accountability and the work of NGOs and CBOs </a:t>
            </a:r>
          </a:p>
        </p:txBody>
      </p:sp>
      <p:sp>
        <p:nvSpPr>
          <p:cNvPr id="3" name="Subtitle 2">
            <a:extLst>
              <a:ext uri="{FF2B5EF4-FFF2-40B4-BE49-F238E27FC236}">
                <a16:creationId xmlns:a16="http://schemas.microsoft.com/office/drawing/2014/main" id="{515CD995-38C7-BEF8-5CAB-99355B1D3C7C}"/>
              </a:ext>
            </a:extLst>
          </p:cNvPr>
          <p:cNvSpPr>
            <a:spLocks noGrp="1"/>
          </p:cNvSpPr>
          <p:nvPr>
            <p:ph type="subTitle" idx="1"/>
          </p:nvPr>
        </p:nvSpPr>
        <p:spPr>
          <a:xfrm>
            <a:off x="6421727" y="5037937"/>
            <a:ext cx="4892949" cy="1028038"/>
          </a:xfrm>
        </p:spPr>
        <p:txBody>
          <a:bodyPr vert="horz" lIns="91440" tIns="45720" rIns="91440" bIns="45720" rtlCol="0" anchor="t">
            <a:normAutofit/>
          </a:bodyPr>
          <a:lstStyle/>
          <a:p>
            <a:pPr algn="r"/>
            <a:r>
              <a:rPr lang="en-US" b="1" dirty="0">
                <a:solidFill>
                  <a:srgbClr val="FFFFFF"/>
                </a:solidFill>
                <a:latin typeface="Calibri" panose="020F0502020204030204" pitchFamily="34" charset="0"/>
                <a:cs typeface="Calibri" panose="020F0502020204030204" pitchFamily="34" charset="0"/>
              </a:rPr>
              <a:t>A webinar for Tdh’s Gazan CBO and NGO partners</a:t>
            </a:r>
            <a:r>
              <a:rPr lang="en-US" b="1" dirty="0">
                <a:solidFill>
                  <a:srgbClr val="FFFFFF"/>
                </a:solidFill>
              </a:rPr>
              <a:t>.</a:t>
            </a:r>
            <a:r>
              <a:rPr lang="en-US" dirty="0">
                <a:solidFill>
                  <a:srgbClr val="FFFFFF"/>
                </a:solidFill>
              </a:rPr>
              <a:t> </a:t>
            </a:r>
          </a:p>
        </p:txBody>
      </p:sp>
      <p:sp>
        <p:nvSpPr>
          <p:cNvPr id="6" name="TextBox 5">
            <a:extLst>
              <a:ext uri="{FF2B5EF4-FFF2-40B4-BE49-F238E27FC236}">
                <a16:creationId xmlns:a16="http://schemas.microsoft.com/office/drawing/2014/main" id="{7F7F2524-C88A-89AB-DE4B-7AB8BC740DE4}"/>
              </a:ext>
            </a:extLst>
          </p:cNvPr>
          <p:cNvSpPr txBox="1"/>
          <p:nvPr/>
        </p:nvSpPr>
        <p:spPr>
          <a:xfrm>
            <a:off x="673692" y="596644"/>
            <a:ext cx="2931356" cy="2923877"/>
          </a:xfrm>
          <a:prstGeom prst="rect">
            <a:avLst/>
          </a:prstGeom>
          <a:noFill/>
        </p:spPr>
        <p:txBody>
          <a:bodyPr wrap="square">
            <a:spAutoFit/>
          </a:bodyPr>
          <a:lstStyle/>
          <a:p>
            <a:pPr>
              <a:spcAft>
                <a:spcPts val="600"/>
              </a:spcAft>
            </a:pPr>
            <a:r>
              <a:rPr lang="en-GB" sz="1800" b="1" dirty="0"/>
              <a:t>AGENCY. ‘Action for Gender Equality, Non-Discrimination, Civil Society Strengthening and Youth Empowerment’</a:t>
            </a:r>
          </a:p>
          <a:p>
            <a:pPr>
              <a:spcAft>
                <a:spcPts val="600"/>
              </a:spcAft>
            </a:pPr>
            <a:endParaRPr lang="en-GB" sz="1800" dirty="0"/>
          </a:p>
          <a:p>
            <a:pPr>
              <a:spcAft>
                <a:spcPts val="600"/>
              </a:spcAft>
            </a:pPr>
            <a:r>
              <a:rPr lang="en-US" sz="1600" b="1" dirty="0"/>
              <a:t>Supporting the capacity development of Tdh’s partners in the Gaza Strip</a:t>
            </a:r>
            <a:endParaRPr lang="en-US" sz="1600" dirty="0"/>
          </a:p>
        </p:txBody>
      </p:sp>
    </p:spTree>
    <p:extLst>
      <p:ext uri="{BB962C8B-B14F-4D97-AF65-F5344CB8AC3E}">
        <p14:creationId xmlns:p14="http://schemas.microsoft.com/office/powerpoint/2010/main" val="163154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B6363-B86F-40A3-8902-DFA61F46B9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BFDD6C-B40F-A23D-7DEB-58D3226CDE06}"/>
              </a:ext>
            </a:extLst>
          </p:cNvPr>
          <p:cNvSpPr>
            <a:spLocks noGrp="1"/>
          </p:cNvSpPr>
          <p:nvPr>
            <p:ph type="title"/>
          </p:nvPr>
        </p:nvSpPr>
        <p:spPr>
          <a:xfrm>
            <a:off x="838200" y="780444"/>
            <a:ext cx="3229303" cy="5391756"/>
          </a:xfrm>
        </p:spPr>
        <p:txBody>
          <a:bodyPr anchor="t">
            <a:normAutofit/>
          </a:bodyPr>
          <a:lstStyle/>
          <a:p>
            <a:r>
              <a:rPr lang="en-US" sz="4000" b="1" dirty="0">
                <a:solidFill>
                  <a:schemeClr val="tx1"/>
                </a:solidFill>
                <a:latin typeface="Calibri" panose="020F0502020204030204" pitchFamily="34" charset="0"/>
                <a:cs typeface="Calibri" panose="020F0502020204030204" pitchFamily="34" charset="0"/>
              </a:rPr>
              <a:t>Accountability to the government or regulatory authority and to wider society </a:t>
            </a:r>
          </a:p>
        </p:txBody>
      </p:sp>
      <p:graphicFrame>
        <p:nvGraphicFramePr>
          <p:cNvPr id="5" name="Content Placeholder 2">
            <a:extLst>
              <a:ext uri="{FF2B5EF4-FFF2-40B4-BE49-F238E27FC236}">
                <a16:creationId xmlns:a16="http://schemas.microsoft.com/office/drawing/2014/main" id="{C4B9A125-E96A-9D9F-BE64-7E7FEBD758F0}"/>
              </a:ext>
            </a:extLst>
          </p:cNvPr>
          <p:cNvGraphicFramePr>
            <a:graphicFrameLocks noGrp="1"/>
          </p:cNvGraphicFramePr>
          <p:nvPr>
            <p:ph idx="1"/>
            <p:extLst>
              <p:ext uri="{D42A27DB-BD31-4B8C-83A1-F6EECF244321}">
                <p14:modId xmlns:p14="http://schemas.microsoft.com/office/powerpoint/2010/main" val="1995121414"/>
              </p:ext>
            </p:extLst>
          </p:nvPr>
        </p:nvGraphicFramePr>
        <p:xfrm>
          <a:off x="4372303" y="780444"/>
          <a:ext cx="6981497" cy="53965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Tdh English">
            <a:extLst>
              <a:ext uri="{FF2B5EF4-FFF2-40B4-BE49-F238E27FC236}">
                <a16:creationId xmlns:a16="http://schemas.microsoft.com/office/drawing/2014/main" id="{0B45CD4B-4E4D-1D0F-9B8B-A43FB2F94E3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bwMode="auto">
          <a:xfrm>
            <a:off x="1" y="6598763"/>
            <a:ext cx="1415654" cy="244200"/>
          </a:xfrm>
          <a:prstGeom prst="rect">
            <a:avLst/>
          </a:prstGeom>
          <a:noFill/>
        </p:spPr>
      </p:pic>
      <p:pic>
        <p:nvPicPr>
          <p:cNvPr id="4" name="Picture 3" descr="Logo, company name&#10;&#10;Description automatically generated">
            <a:extLst>
              <a:ext uri="{FF2B5EF4-FFF2-40B4-BE49-F238E27FC236}">
                <a16:creationId xmlns:a16="http://schemas.microsoft.com/office/drawing/2014/main" id="{658BE5C5-BCB4-1A2D-E876-E00D0354FDB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spTree>
    <p:extLst>
      <p:ext uri="{BB962C8B-B14F-4D97-AF65-F5344CB8AC3E}">
        <p14:creationId xmlns:p14="http://schemas.microsoft.com/office/powerpoint/2010/main" val="3415648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F63AA5A-E6E1-46DA-AB40-C5823339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F1FF1E-A332-3995-B31B-086525749795}"/>
              </a:ext>
            </a:extLst>
          </p:cNvPr>
          <p:cNvSpPr>
            <a:spLocks noGrp="1"/>
          </p:cNvSpPr>
          <p:nvPr>
            <p:ph type="title"/>
          </p:nvPr>
        </p:nvSpPr>
        <p:spPr>
          <a:xfrm>
            <a:off x="199697" y="596644"/>
            <a:ext cx="11154104" cy="780211"/>
          </a:xfrm>
        </p:spPr>
        <p:txBody>
          <a:bodyPr anchor="b">
            <a:normAutofit/>
          </a:bodyPr>
          <a:lstStyle/>
          <a:p>
            <a:r>
              <a:rPr lang="en-US" sz="4000" dirty="0">
                <a:solidFill>
                  <a:schemeClr val="tx1"/>
                </a:solidFill>
                <a:latin typeface="Calibri" panose="020F0502020204030204" pitchFamily="34" charset="0"/>
                <a:cs typeface="Calibri" panose="020F0502020204030204" pitchFamily="34" charset="0"/>
              </a:rPr>
              <a:t>Accountability to the team</a:t>
            </a:r>
          </a:p>
        </p:txBody>
      </p:sp>
      <p:sp>
        <p:nvSpPr>
          <p:cNvPr id="3" name="Content Placeholder 2">
            <a:extLst>
              <a:ext uri="{FF2B5EF4-FFF2-40B4-BE49-F238E27FC236}">
                <a16:creationId xmlns:a16="http://schemas.microsoft.com/office/drawing/2014/main" id="{0BA4DE16-3B99-63A2-A29F-7A3F9EF328C3}"/>
              </a:ext>
            </a:extLst>
          </p:cNvPr>
          <p:cNvSpPr>
            <a:spLocks noGrp="1"/>
          </p:cNvSpPr>
          <p:nvPr>
            <p:ph idx="1"/>
          </p:nvPr>
        </p:nvSpPr>
        <p:spPr>
          <a:xfrm>
            <a:off x="283779" y="1460938"/>
            <a:ext cx="5896304" cy="4800417"/>
          </a:xfrm>
        </p:spPr>
        <p:txBody>
          <a:bodyPr anchor="ctr">
            <a:normAutofit fontScale="85000" lnSpcReduction="20000"/>
          </a:bodyPr>
          <a:lstStyle/>
          <a:p>
            <a:pPr marL="0" indent="0">
              <a:lnSpc>
                <a:spcPct val="100000"/>
              </a:lnSpc>
              <a:buNone/>
            </a:pPr>
            <a:endParaRPr lang="en-GB" sz="1800" b="1" dirty="0">
              <a:latin typeface="Calibri" panose="020F0502020204030204" pitchFamily="34" charset="0"/>
              <a:cs typeface="Calibri" panose="020F0502020204030204" pitchFamily="34" charset="0"/>
            </a:endParaRPr>
          </a:p>
          <a:p>
            <a:pPr marL="0" indent="0">
              <a:lnSpc>
                <a:spcPct val="100000"/>
              </a:lnSpc>
              <a:buNone/>
            </a:pPr>
            <a:r>
              <a:rPr lang="en-GB" sz="1900" b="1" dirty="0">
                <a:latin typeface="Calibri" panose="020F0502020204030204" pitchFamily="34" charset="0"/>
                <a:cs typeface="Calibri" panose="020F0502020204030204" pitchFamily="34" charset="0"/>
              </a:rPr>
              <a:t>Internal Accountability</a:t>
            </a:r>
          </a:p>
          <a:p>
            <a:pPr marL="0" indent="0">
              <a:lnSpc>
                <a:spcPct val="100000"/>
              </a:lnSpc>
              <a:buNone/>
            </a:pPr>
            <a:endParaRPr lang="en-GB" sz="1900" b="1" dirty="0">
              <a:latin typeface="Calibri" panose="020F0502020204030204" pitchFamily="34" charset="0"/>
              <a:cs typeface="Calibri" panose="020F0502020204030204" pitchFamily="34" charset="0"/>
            </a:endParaRPr>
          </a:p>
          <a:p>
            <a:pPr marL="0" indent="0">
              <a:lnSpc>
                <a:spcPct val="100000"/>
              </a:lnSpc>
              <a:buNone/>
            </a:pPr>
            <a:r>
              <a:rPr lang="en-GB" sz="1900" dirty="0">
                <a:latin typeface="Calibri" panose="020F0502020204030204" pitchFamily="34" charset="0"/>
                <a:cs typeface="Calibri" panose="020F0502020204030204" pitchFamily="34" charset="0"/>
              </a:rPr>
              <a:t>One of the most important aspects of accountability is to be answerable to your own employees and volunteers and your organization’s mission. It means that you have ethical standards and governance structures that complement your organization’s core values.</a:t>
            </a:r>
          </a:p>
          <a:p>
            <a:pPr marL="0" indent="0">
              <a:lnSpc>
                <a:spcPct val="100000"/>
              </a:lnSpc>
              <a:buNone/>
            </a:pPr>
            <a:endParaRPr lang="en-GB" sz="1900" dirty="0">
              <a:latin typeface="Calibri" panose="020F0502020204030204" pitchFamily="34" charset="0"/>
              <a:cs typeface="Calibri" panose="020F0502020204030204" pitchFamily="34" charset="0"/>
            </a:endParaRPr>
          </a:p>
          <a:p>
            <a:pPr>
              <a:lnSpc>
                <a:spcPct val="100000"/>
              </a:lnSpc>
            </a:pPr>
            <a:r>
              <a:rPr lang="en-GB" sz="1900" dirty="0">
                <a:latin typeface="Calibri" panose="020F0502020204030204" pitchFamily="34" charset="0"/>
                <a:cs typeface="Calibri" panose="020F0502020204030204" pitchFamily="34" charset="0"/>
              </a:rPr>
              <a:t>Recruitment is open and fair. </a:t>
            </a:r>
          </a:p>
          <a:p>
            <a:pPr>
              <a:lnSpc>
                <a:spcPct val="100000"/>
              </a:lnSpc>
            </a:pPr>
            <a:r>
              <a:rPr lang="en-GB" sz="1900" dirty="0">
                <a:latin typeface="Calibri" panose="020F0502020204030204" pitchFamily="34" charset="0"/>
                <a:cs typeface="Calibri" panose="020F0502020204030204" pitchFamily="34" charset="0"/>
              </a:rPr>
              <a:t>There is a suite of human resource policies. </a:t>
            </a:r>
          </a:p>
          <a:p>
            <a:pPr>
              <a:lnSpc>
                <a:spcPct val="100000"/>
              </a:lnSpc>
            </a:pPr>
            <a:r>
              <a:rPr lang="en-GB" sz="1900" dirty="0">
                <a:latin typeface="Calibri" panose="020F0502020204030204" pitchFamily="34" charset="0"/>
                <a:cs typeface="Calibri" panose="020F0502020204030204" pitchFamily="34" charset="0"/>
              </a:rPr>
              <a:t>Employees sign a contract. </a:t>
            </a:r>
          </a:p>
          <a:p>
            <a:pPr>
              <a:lnSpc>
                <a:spcPct val="100000"/>
              </a:lnSpc>
            </a:pPr>
            <a:r>
              <a:rPr lang="en-GB" sz="1900" dirty="0">
                <a:latin typeface="Calibri" panose="020F0502020204030204" pitchFamily="34" charset="0"/>
                <a:cs typeface="Calibri" panose="020F0502020204030204" pitchFamily="34" charset="0"/>
              </a:rPr>
              <a:t>Volunteers sign an agreement</a:t>
            </a:r>
          </a:p>
          <a:p>
            <a:pPr>
              <a:lnSpc>
                <a:spcPct val="100000"/>
              </a:lnSpc>
            </a:pPr>
            <a:r>
              <a:rPr lang="en-GB" sz="1900" dirty="0">
                <a:latin typeface="Calibri" panose="020F0502020204030204" pitchFamily="34" charset="0"/>
                <a:cs typeface="Calibri" panose="020F0502020204030204" pitchFamily="34" charset="0"/>
              </a:rPr>
              <a:t>They are protected by employment legislation or organisational best practice. </a:t>
            </a:r>
          </a:p>
          <a:p>
            <a:pPr>
              <a:lnSpc>
                <a:spcPct val="100000"/>
              </a:lnSpc>
            </a:pPr>
            <a:r>
              <a:rPr lang="en-GB" sz="1900" dirty="0">
                <a:latin typeface="Calibri" panose="020F0502020204030204" pitchFamily="34" charset="0"/>
                <a:cs typeface="Calibri" panose="020F0502020204030204" pitchFamily="34" charset="0"/>
              </a:rPr>
              <a:t>The employer promotes and nurtures and promotes a strong safeguarding culture. </a:t>
            </a:r>
          </a:p>
          <a:p>
            <a:pPr>
              <a:lnSpc>
                <a:spcPct val="100000"/>
              </a:lnSpc>
            </a:pPr>
            <a:endParaRPr lang="en-US" sz="1300" dirty="0"/>
          </a:p>
        </p:txBody>
      </p:sp>
      <p:pic>
        <p:nvPicPr>
          <p:cNvPr id="6" name="Picture 5" descr="Text, application&#10;&#10;Description automatically generated">
            <a:extLst>
              <a:ext uri="{FF2B5EF4-FFF2-40B4-BE49-F238E27FC236}">
                <a16:creationId xmlns:a16="http://schemas.microsoft.com/office/drawing/2014/main" id="{0037B3E3-E85D-113A-68E7-6DB5B1A67D9A}"/>
              </a:ext>
            </a:extLst>
          </p:cNvPr>
          <p:cNvPicPr>
            <a:picLocks noChangeAspect="1"/>
          </p:cNvPicPr>
          <p:nvPr/>
        </p:nvPicPr>
        <p:blipFill rotWithShape="1">
          <a:blip r:embed="rId2"/>
          <a:srcRect r="1199" b="1"/>
          <a:stretch/>
        </p:blipFill>
        <p:spPr>
          <a:xfrm>
            <a:off x="6708106" y="1849821"/>
            <a:ext cx="4871790" cy="4204138"/>
          </a:xfrm>
          <a:prstGeom prst="rect">
            <a:avLst/>
          </a:prstGeom>
        </p:spPr>
      </p:pic>
      <p:pic>
        <p:nvPicPr>
          <p:cNvPr id="4" name="Picture 3" descr="Logo, company name&#10;&#10;Description automatically generated">
            <a:extLst>
              <a:ext uri="{FF2B5EF4-FFF2-40B4-BE49-F238E27FC236}">
                <a16:creationId xmlns:a16="http://schemas.microsoft.com/office/drawing/2014/main" id="{ED612052-5E46-EAB4-25FA-14AC4482D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5" name="Picture 4" descr="Tdh English">
            <a:extLst>
              <a:ext uri="{FF2B5EF4-FFF2-40B4-BE49-F238E27FC236}">
                <a16:creationId xmlns:a16="http://schemas.microsoft.com/office/drawing/2014/main" id="{3383D213-97E0-32E9-226C-F7932BE9294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272332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B869131-809F-4714-9B05-385CAF009A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Chart, diagram&#10;&#10;Description automatically generated">
            <a:extLst>
              <a:ext uri="{FF2B5EF4-FFF2-40B4-BE49-F238E27FC236}">
                <a16:creationId xmlns:a16="http://schemas.microsoft.com/office/drawing/2014/main" id="{2DDA5775-3961-8C2E-4D53-51CDB36F0431}"/>
              </a:ext>
            </a:extLst>
          </p:cNvPr>
          <p:cNvPicPr>
            <a:picLocks noChangeAspect="1"/>
          </p:cNvPicPr>
          <p:nvPr/>
        </p:nvPicPr>
        <p:blipFill>
          <a:blip r:embed="rId2"/>
          <a:stretch>
            <a:fillRect/>
          </a:stretch>
        </p:blipFill>
        <p:spPr>
          <a:xfrm>
            <a:off x="594360" y="917031"/>
            <a:ext cx="5614699" cy="4211024"/>
          </a:xfrm>
          <a:prstGeom prst="rect">
            <a:avLst/>
          </a:prstGeom>
        </p:spPr>
      </p:pic>
      <p:sp>
        <p:nvSpPr>
          <p:cNvPr id="2" name="Title 1">
            <a:extLst>
              <a:ext uri="{FF2B5EF4-FFF2-40B4-BE49-F238E27FC236}">
                <a16:creationId xmlns:a16="http://schemas.microsoft.com/office/drawing/2014/main" id="{83DA9BD1-C0B9-9C6B-5758-2E071D32E77E}"/>
              </a:ext>
            </a:extLst>
          </p:cNvPr>
          <p:cNvSpPr>
            <a:spLocks noGrp="1"/>
          </p:cNvSpPr>
          <p:nvPr>
            <p:ph type="title"/>
          </p:nvPr>
        </p:nvSpPr>
        <p:spPr>
          <a:xfrm>
            <a:off x="6526925" y="596644"/>
            <a:ext cx="4979276" cy="2798746"/>
          </a:xfrm>
          <a:noFill/>
        </p:spPr>
        <p:txBody>
          <a:bodyPr anchor="ctr">
            <a:normAutofit/>
          </a:bodyPr>
          <a:lstStyle/>
          <a:p>
            <a:pPr>
              <a:lnSpc>
                <a:spcPct val="90000"/>
              </a:lnSpc>
            </a:pPr>
            <a:r>
              <a:rPr lang="en-US" sz="4200" b="1" dirty="0">
                <a:solidFill>
                  <a:schemeClr val="tx1"/>
                </a:solidFill>
                <a:latin typeface="Calibri" panose="020F0502020204030204" pitchFamily="34" charset="0"/>
                <a:cs typeface="Calibri" panose="020F0502020204030204" pitchFamily="34" charset="0"/>
              </a:rPr>
              <a:t>How do we understand downward accountability? </a:t>
            </a:r>
          </a:p>
        </p:txBody>
      </p:sp>
      <p:sp>
        <p:nvSpPr>
          <p:cNvPr id="3" name="Content Placeholder 2">
            <a:extLst>
              <a:ext uri="{FF2B5EF4-FFF2-40B4-BE49-F238E27FC236}">
                <a16:creationId xmlns:a16="http://schemas.microsoft.com/office/drawing/2014/main" id="{B0EE609C-7D54-2179-2B4A-7174E2490162}"/>
              </a:ext>
            </a:extLst>
          </p:cNvPr>
          <p:cNvSpPr>
            <a:spLocks noGrp="1"/>
          </p:cNvSpPr>
          <p:nvPr>
            <p:ph idx="1"/>
          </p:nvPr>
        </p:nvSpPr>
        <p:spPr>
          <a:xfrm>
            <a:off x="6526925" y="3564412"/>
            <a:ext cx="4979276" cy="2006071"/>
          </a:xfrm>
        </p:spPr>
        <p:txBody>
          <a:bodyPr>
            <a:normAutofit/>
          </a:bodyPr>
          <a:lstStyle/>
          <a:p>
            <a:pPr marL="0" indent="0">
              <a:buNone/>
            </a:pPr>
            <a:r>
              <a:rPr lang="en-GB" dirty="0"/>
              <a:t>Downward accountability refers to “</a:t>
            </a:r>
            <a:r>
              <a:rPr lang="en-GB" b="1" dirty="0"/>
              <a:t>the ability of citizens to hold the local authority to account</a:t>
            </a:r>
            <a:r>
              <a:rPr lang="en-GB" dirty="0"/>
              <a:t>”</a:t>
            </a:r>
            <a:endParaRPr lang="en-US" dirty="0"/>
          </a:p>
        </p:txBody>
      </p:sp>
      <p:pic>
        <p:nvPicPr>
          <p:cNvPr id="4" name="Picture 3" descr="Logo, company name&#10;&#10;Description automatically generated">
            <a:extLst>
              <a:ext uri="{FF2B5EF4-FFF2-40B4-BE49-F238E27FC236}">
                <a16:creationId xmlns:a16="http://schemas.microsoft.com/office/drawing/2014/main" id="{F5F8057D-6045-AFF8-C48B-93214A7092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5" name="Picture 4" descr="Tdh English">
            <a:extLst>
              <a:ext uri="{FF2B5EF4-FFF2-40B4-BE49-F238E27FC236}">
                <a16:creationId xmlns:a16="http://schemas.microsoft.com/office/drawing/2014/main" id="{0C27D707-481C-DC43-F777-30E281EFA4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2021267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63AA5A-E6E1-46DA-AB40-C5823339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88DB99-EB83-12C4-F76C-D7C40050A0BB}"/>
              </a:ext>
            </a:extLst>
          </p:cNvPr>
          <p:cNvSpPr>
            <a:spLocks noGrp="1"/>
          </p:cNvSpPr>
          <p:nvPr>
            <p:ph type="title"/>
          </p:nvPr>
        </p:nvSpPr>
        <p:spPr>
          <a:xfrm>
            <a:off x="838201" y="596644"/>
            <a:ext cx="10515600" cy="1137563"/>
          </a:xfrm>
        </p:spPr>
        <p:txBody>
          <a:bodyPr anchor="b">
            <a:normAutofit/>
          </a:bodyPr>
          <a:lstStyle/>
          <a:p>
            <a:r>
              <a:rPr lang="en-US" sz="4000" b="1" dirty="0">
                <a:solidFill>
                  <a:schemeClr val="tx1"/>
                </a:solidFill>
                <a:latin typeface="Calibri" panose="020F0502020204030204" pitchFamily="34" charset="0"/>
                <a:cs typeface="Calibri" panose="020F0502020204030204" pitchFamily="34" charset="0"/>
              </a:rPr>
              <a:t>What is beneficiary accountability? </a:t>
            </a:r>
          </a:p>
        </p:txBody>
      </p:sp>
      <p:sp>
        <p:nvSpPr>
          <p:cNvPr id="3" name="Content Placeholder 2">
            <a:extLst>
              <a:ext uri="{FF2B5EF4-FFF2-40B4-BE49-F238E27FC236}">
                <a16:creationId xmlns:a16="http://schemas.microsoft.com/office/drawing/2014/main" id="{A64A06AD-4626-7629-7B7E-11960FAA8B25}"/>
              </a:ext>
            </a:extLst>
          </p:cNvPr>
          <p:cNvSpPr>
            <a:spLocks noGrp="1"/>
          </p:cNvSpPr>
          <p:nvPr>
            <p:ph idx="1"/>
          </p:nvPr>
        </p:nvSpPr>
        <p:spPr>
          <a:xfrm>
            <a:off x="838200" y="2112579"/>
            <a:ext cx="4645696" cy="4041826"/>
          </a:xfrm>
        </p:spPr>
        <p:txBody>
          <a:bodyPr anchor="ctr">
            <a:normAutofit/>
          </a:bodyPr>
          <a:lstStyle/>
          <a:p>
            <a:pPr marL="0" indent="0">
              <a:buNone/>
            </a:pPr>
            <a:r>
              <a:rPr lang="en-GB" dirty="0"/>
              <a:t>Being accountable to beneficiaries involves </a:t>
            </a:r>
            <a:r>
              <a:rPr lang="en-GB" b="1" dirty="0"/>
              <a:t>providing all those potentially affected with the opportunity access services to understand and influence the key decisions which are made throughout the project's lifetime</a:t>
            </a:r>
            <a:r>
              <a:rPr lang="en-GB" dirty="0"/>
              <a:t>. </a:t>
            </a:r>
          </a:p>
          <a:p>
            <a:pPr marL="0" indent="0">
              <a:buNone/>
            </a:pPr>
            <a:endParaRPr lang="en-GB" dirty="0"/>
          </a:p>
          <a:p>
            <a:pPr marL="0" indent="0">
              <a:buNone/>
            </a:pPr>
            <a:r>
              <a:rPr lang="en-GB" dirty="0"/>
              <a:t>It is a dynamic process of listening to beneficiaries and adapting and responding.</a:t>
            </a:r>
            <a:endParaRPr lang="en-US" dirty="0"/>
          </a:p>
        </p:txBody>
      </p:sp>
      <p:pic>
        <p:nvPicPr>
          <p:cNvPr id="7" name="Graphic 6" descr="Blog">
            <a:extLst>
              <a:ext uri="{FF2B5EF4-FFF2-40B4-BE49-F238E27FC236}">
                <a16:creationId xmlns:a16="http://schemas.microsoft.com/office/drawing/2014/main" id="{FAAE5706-47F6-059C-BE78-0DE066AF6F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84883" y="2330851"/>
            <a:ext cx="3217333" cy="3217333"/>
          </a:xfrm>
          <a:prstGeom prst="rect">
            <a:avLst/>
          </a:prstGeom>
        </p:spPr>
      </p:pic>
      <p:pic>
        <p:nvPicPr>
          <p:cNvPr id="4" name="Picture 3" descr="Logo, company name&#10;&#10;Description automatically generated">
            <a:extLst>
              <a:ext uri="{FF2B5EF4-FFF2-40B4-BE49-F238E27FC236}">
                <a16:creationId xmlns:a16="http://schemas.microsoft.com/office/drawing/2014/main" id="{C0100AEE-7CCD-58BD-B403-70A43EC011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5" name="Picture 4" descr="Tdh English">
            <a:extLst>
              <a:ext uri="{FF2B5EF4-FFF2-40B4-BE49-F238E27FC236}">
                <a16:creationId xmlns:a16="http://schemas.microsoft.com/office/drawing/2014/main" id="{31C3EEEC-D067-E9EF-A9EB-B1873852037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1478117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D02C-7DD0-24E4-C762-B63A8413F3F1}"/>
              </a:ext>
            </a:extLst>
          </p:cNvPr>
          <p:cNvSpPr>
            <a:spLocks noGrp="1"/>
          </p:cNvSpPr>
          <p:nvPr>
            <p:ph type="title"/>
          </p:nvPr>
        </p:nvSpPr>
        <p:spPr/>
        <p:txBody>
          <a:bodyPr>
            <a:normAutofit/>
          </a:bodyPr>
          <a:lstStyle/>
          <a:p>
            <a:r>
              <a:rPr lang="en-US" sz="4000" b="1" dirty="0">
                <a:solidFill>
                  <a:schemeClr val="tx1"/>
                </a:solidFill>
                <a:latin typeface="Calibri" panose="020F0502020204030204" pitchFamily="34" charset="0"/>
                <a:cs typeface="Calibri" panose="020F0502020204030204" pitchFamily="34" charset="0"/>
              </a:rPr>
              <a:t>How to make a reality of downward accountability to the beneficiaries.</a:t>
            </a:r>
          </a:p>
        </p:txBody>
      </p:sp>
      <p:sp>
        <p:nvSpPr>
          <p:cNvPr id="3" name="Content Placeholder 2">
            <a:extLst>
              <a:ext uri="{FF2B5EF4-FFF2-40B4-BE49-F238E27FC236}">
                <a16:creationId xmlns:a16="http://schemas.microsoft.com/office/drawing/2014/main" id="{0C560043-3FDE-112E-4656-9CD41946B456}"/>
              </a:ext>
            </a:extLst>
          </p:cNvPr>
          <p:cNvSpPr>
            <a:spLocks noGrp="1"/>
          </p:cNvSpPr>
          <p:nvPr>
            <p:ph idx="1"/>
          </p:nvPr>
        </p:nvSpPr>
        <p:spPr/>
        <p:txBody>
          <a:bodyPr>
            <a:normAutofit fontScale="70000" lnSpcReduction="20000"/>
          </a:bodyPr>
          <a:lstStyle/>
          <a:p>
            <a:r>
              <a:rPr lang="en-GB" dirty="0"/>
              <a:t>Involving the community in identifying the problems to be addressed and how best to address them. Rereferred to as co-creation. </a:t>
            </a:r>
          </a:p>
          <a:p>
            <a:r>
              <a:rPr lang="en-GB" dirty="0"/>
              <a:t>By valuing the community’s input – making it meaningful by enabling members to speak up and contribute.</a:t>
            </a:r>
          </a:p>
          <a:p>
            <a:r>
              <a:rPr lang="en-GB" dirty="0"/>
              <a:t>By being open about what can and cannot be done. By being honest and transparent. </a:t>
            </a:r>
          </a:p>
          <a:p>
            <a:r>
              <a:rPr lang="en-GB" dirty="0"/>
              <a:t>Delivering on its projects and involving programme beneficiaries to find solutions to the problems that they are facing. </a:t>
            </a:r>
            <a:endParaRPr lang="en-US" dirty="0"/>
          </a:p>
          <a:p>
            <a:r>
              <a:rPr lang="en-GB" dirty="0"/>
              <a:t>Through community members that are appointed as fieldworkers.</a:t>
            </a:r>
          </a:p>
          <a:p>
            <a:r>
              <a:rPr lang="en-GB" dirty="0"/>
              <a:t>Open house policy for all beneficiaries to attend any meeting of the organisation</a:t>
            </a:r>
          </a:p>
          <a:p>
            <a:r>
              <a:rPr lang="en-GB" dirty="0"/>
              <a:t>In community meetings where the beneficiaries come together and talk about the process, what is needed, what is lacking and what should be done.</a:t>
            </a:r>
          </a:p>
          <a:p>
            <a:r>
              <a:rPr lang="en-GB" dirty="0"/>
              <a:t>Through public meetings.</a:t>
            </a:r>
          </a:p>
          <a:p>
            <a:r>
              <a:rPr lang="en-GB" dirty="0"/>
              <a:t>Independent feedback but not expensive M&amp;E.</a:t>
            </a:r>
          </a:p>
          <a:p>
            <a:r>
              <a:rPr lang="en-GB" dirty="0"/>
              <a:t>Social audits and public hearings.</a:t>
            </a:r>
          </a:p>
          <a:p>
            <a:r>
              <a:rPr lang="en-GB" dirty="0"/>
              <a:t>Sometimes unplanned and stumbling on the issues! </a:t>
            </a:r>
            <a:endParaRPr lang="en-US" dirty="0"/>
          </a:p>
        </p:txBody>
      </p:sp>
      <p:pic>
        <p:nvPicPr>
          <p:cNvPr id="4" name="Picture 3" descr="Logo, company name&#10;&#10;Description automatically generated">
            <a:extLst>
              <a:ext uri="{FF2B5EF4-FFF2-40B4-BE49-F238E27FC236}">
                <a16:creationId xmlns:a16="http://schemas.microsoft.com/office/drawing/2014/main" id="{F582AC65-DF2C-184D-6653-7FDCFBC181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5" name="Picture 4" descr="Tdh English">
            <a:extLst>
              <a:ext uri="{FF2B5EF4-FFF2-40B4-BE49-F238E27FC236}">
                <a16:creationId xmlns:a16="http://schemas.microsoft.com/office/drawing/2014/main" id="{1A0E7238-367D-71A5-A9C4-DF26364016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1828875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B869131-809F-4714-9B05-385CAF009A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D495FD-0456-45A8-83C0-EB7B5EBE9BE9}"/>
              </a:ext>
            </a:extLst>
          </p:cNvPr>
          <p:cNvSpPr>
            <a:spLocks noGrp="1"/>
          </p:cNvSpPr>
          <p:nvPr>
            <p:ph type="title"/>
          </p:nvPr>
        </p:nvSpPr>
        <p:spPr>
          <a:xfrm>
            <a:off x="430924" y="494842"/>
            <a:ext cx="10899229" cy="882013"/>
          </a:xfrm>
          <a:noFill/>
        </p:spPr>
        <p:txBody>
          <a:bodyPr anchor="ctr">
            <a:noAutofit/>
          </a:bodyPr>
          <a:lstStyle/>
          <a:p>
            <a:pPr>
              <a:lnSpc>
                <a:spcPct val="90000"/>
              </a:lnSpc>
            </a:pPr>
            <a:r>
              <a:rPr lang="en-US" sz="2800" b="1" dirty="0">
                <a:solidFill>
                  <a:schemeClr val="tx1"/>
                </a:solidFill>
                <a:latin typeface="Calibri" panose="020F0502020204030204" pitchFamily="34" charset="0"/>
                <a:cs typeface="Calibri" panose="020F0502020204030204" pitchFamily="34" charset="0"/>
              </a:rPr>
              <a:t>This is sometimes referred to as a community engagement strategy</a:t>
            </a:r>
          </a:p>
        </p:txBody>
      </p:sp>
      <p:sp>
        <p:nvSpPr>
          <p:cNvPr id="3" name="Content Placeholder 2">
            <a:extLst>
              <a:ext uri="{FF2B5EF4-FFF2-40B4-BE49-F238E27FC236}">
                <a16:creationId xmlns:a16="http://schemas.microsoft.com/office/drawing/2014/main" id="{155B09ED-F19F-55BB-B2E5-3F707AB49368}"/>
              </a:ext>
            </a:extLst>
          </p:cNvPr>
          <p:cNvSpPr>
            <a:spLocks noGrp="1"/>
          </p:cNvSpPr>
          <p:nvPr>
            <p:ph idx="1"/>
          </p:nvPr>
        </p:nvSpPr>
        <p:spPr>
          <a:xfrm>
            <a:off x="5891263" y="1584616"/>
            <a:ext cx="5438889" cy="4778542"/>
          </a:xfrm>
        </p:spPr>
        <p:txBody>
          <a:bodyPr>
            <a:normAutofit fontScale="77500" lnSpcReduction="20000"/>
          </a:bodyPr>
          <a:lstStyle/>
          <a:p>
            <a:pPr marL="0" indent="0">
              <a:lnSpc>
                <a:spcPct val="100000"/>
              </a:lnSpc>
              <a:buNone/>
            </a:pPr>
            <a:r>
              <a:rPr lang="en-GB" dirty="0">
                <a:latin typeface="Calibri" panose="020F0502020204030204" pitchFamily="34" charset="0"/>
                <a:cs typeface="Calibri" panose="020F0502020204030204" pitchFamily="34" charset="0"/>
              </a:rPr>
              <a:t>Community engagement involves processes that enable communities in making decisions that can lead to improvements in the quality of their life.  It allows them to take part in shaping the places in which they live and the services they receive.</a:t>
            </a:r>
          </a:p>
          <a:p>
            <a:pPr marL="0" indent="0">
              <a:lnSpc>
                <a:spcPct val="100000"/>
              </a:lnSpc>
              <a:buNone/>
            </a:pPr>
            <a:r>
              <a:rPr lang="en-GB" dirty="0">
                <a:latin typeface="Calibri" panose="020F0502020204030204" pitchFamily="34" charset="0"/>
                <a:cs typeface="Calibri" panose="020F0502020204030204" pitchFamily="34" charset="0"/>
              </a:rPr>
              <a:t>Why is community engagement important? An effective community engagement strategy can: </a:t>
            </a:r>
          </a:p>
          <a:p>
            <a:pPr>
              <a:lnSpc>
                <a:spcPct val="100000"/>
              </a:lnSpc>
            </a:pPr>
            <a:r>
              <a:rPr lang="en-GB" dirty="0">
                <a:latin typeface="Calibri" panose="020F0502020204030204" pitchFamily="34" charset="0"/>
                <a:cs typeface="Calibri" panose="020F0502020204030204" pitchFamily="34" charset="0"/>
              </a:rPr>
              <a:t>Build trust and respect</a:t>
            </a:r>
          </a:p>
          <a:p>
            <a:pPr>
              <a:lnSpc>
                <a:spcPct val="100000"/>
              </a:lnSpc>
            </a:pPr>
            <a:r>
              <a:rPr lang="en-GB" dirty="0">
                <a:latin typeface="Calibri" panose="020F0502020204030204" pitchFamily="34" charset="0"/>
                <a:cs typeface="Calibri" panose="020F0502020204030204" pitchFamily="34" charset="0"/>
              </a:rPr>
              <a:t>Convey  to service users that they are contributors</a:t>
            </a:r>
          </a:p>
          <a:p>
            <a:pPr>
              <a:lnSpc>
                <a:spcPct val="100000"/>
              </a:lnSpc>
            </a:pPr>
            <a:r>
              <a:rPr lang="en-GB" dirty="0">
                <a:latin typeface="Calibri" panose="020F0502020204030204" pitchFamily="34" charset="0"/>
                <a:cs typeface="Calibri" panose="020F0502020204030204" pitchFamily="34" charset="0"/>
              </a:rPr>
              <a:t>Increase loyalty to your NGO and win support from donors / the government </a:t>
            </a:r>
          </a:p>
          <a:p>
            <a:pPr>
              <a:lnSpc>
                <a:spcPct val="100000"/>
              </a:lnSpc>
            </a:pPr>
            <a:r>
              <a:rPr lang="en-GB" dirty="0">
                <a:latin typeface="Calibri" panose="020F0502020204030204" pitchFamily="34" charset="0"/>
                <a:cs typeface="Calibri" panose="020F0502020204030204" pitchFamily="34" charset="0"/>
              </a:rPr>
              <a:t>Empower community members to make required changes</a:t>
            </a:r>
          </a:p>
          <a:p>
            <a:pPr>
              <a:lnSpc>
                <a:spcPct val="100000"/>
              </a:lnSpc>
            </a:pPr>
            <a:r>
              <a:rPr lang="en-GB" dirty="0">
                <a:latin typeface="Calibri" panose="020F0502020204030204" pitchFamily="34" charset="0"/>
                <a:cs typeface="Calibri" panose="020F0502020204030204" pitchFamily="34" charset="0"/>
              </a:rPr>
              <a:t>Provide access to multiple perspectives and expertise</a:t>
            </a:r>
          </a:p>
          <a:p>
            <a:pPr>
              <a:lnSpc>
                <a:spcPct val="100000"/>
              </a:lnSpc>
            </a:pPr>
            <a:r>
              <a:rPr lang="en-GB" dirty="0">
                <a:latin typeface="Calibri" panose="020F0502020204030204" pitchFamily="34" charset="0"/>
                <a:cs typeface="Calibri" panose="020F0502020204030204" pitchFamily="34" charset="0"/>
              </a:rPr>
              <a:t>Create a culture of collaboration</a:t>
            </a:r>
          </a:p>
          <a:p>
            <a:pPr>
              <a:lnSpc>
                <a:spcPct val="100000"/>
              </a:lnSpc>
            </a:pPr>
            <a:r>
              <a:rPr lang="en-GB" dirty="0">
                <a:latin typeface="Calibri" panose="020F0502020204030204" pitchFamily="34" charset="0"/>
                <a:cs typeface="Calibri" panose="020F0502020204030204" pitchFamily="34" charset="0"/>
              </a:rPr>
              <a:t>Improve communication within the community and between it and your organisation. </a:t>
            </a:r>
          </a:p>
          <a:p>
            <a:pPr>
              <a:lnSpc>
                <a:spcPct val="100000"/>
              </a:lnSpc>
            </a:pPr>
            <a:r>
              <a:rPr lang="en-GB" dirty="0">
                <a:latin typeface="Calibri" panose="020F0502020204030204" pitchFamily="34" charset="0"/>
                <a:cs typeface="Calibri" panose="020F0502020204030204" pitchFamily="34" charset="0"/>
              </a:rPr>
              <a:t>Lead to sustainable changes</a:t>
            </a:r>
          </a:p>
          <a:p>
            <a:pPr marL="0" indent="0">
              <a:lnSpc>
                <a:spcPct val="100000"/>
              </a:lnSpc>
              <a:buNone/>
            </a:pPr>
            <a:endParaRPr lang="en-US" sz="800" dirty="0"/>
          </a:p>
        </p:txBody>
      </p:sp>
      <p:pic>
        <p:nvPicPr>
          <p:cNvPr id="8" name="Picture 7">
            <a:extLst>
              <a:ext uri="{FF2B5EF4-FFF2-40B4-BE49-F238E27FC236}">
                <a16:creationId xmlns:a16="http://schemas.microsoft.com/office/drawing/2014/main" id="{6E65C3B4-B4DA-552D-2347-00EB9D329741}"/>
              </a:ext>
            </a:extLst>
          </p:cNvPr>
          <p:cNvPicPr>
            <a:picLocks noChangeAspect="1"/>
          </p:cNvPicPr>
          <p:nvPr/>
        </p:nvPicPr>
        <p:blipFill>
          <a:blip r:embed="rId2"/>
          <a:stretch>
            <a:fillRect/>
          </a:stretch>
        </p:blipFill>
        <p:spPr>
          <a:xfrm>
            <a:off x="226187" y="1899927"/>
            <a:ext cx="5438890" cy="4358984"/>
          </a:xfrm>
          <a:prstGeom prst="rect">
            <a:avLst/>
          </a:prstGeom>
        </p:spPr>
      </p:pic>
      <p:pic>
        <p:nvPicPr>
          <p:cNvPr id="4" name="Picture 3" descr="Logo, company name&#10;&#10;Description automatically generated">
            <a:extLst>
              <a:ext uri="{FF2B5EF4-FFF2-40B4-BE49-F238E27FC236}">
                <a16:creationId xmlns:a16="http://schemas.microsoft.com/office/drawing/2014/main" id="{374429EF-B58F-17A3-89A6-E37ACE1C6A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5" name="Picture 4" descr="Tdh English">
            <a:extLst>
              <a:ext uri="{FF2B5EF4-FFF2-40B4-BE49-F238E27FC236}">
                <a16:creationId xmlns:a16="http://schemas.microsoft.com/office/drawing/2014/main" id="{8078766C-5233-F7C9-3A60-1B4D0BAF10C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156711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63AA5A-E6E1-46DA-AB40-C5823339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443249-A85F-9CCB-7F0C-4271E5D8CCD1}"/>
              </a:ext>
            </a:extLst>
          </p:cNvPr>
          <p:cNvSpPr>
            <a:spLocks noGrp="1"/>
          </p:cNvSpPr>
          <p:nvPr>
            <p:ph type="title"/>
          </p:nvPr>
        </p:nvSpPr>
        <p:spPr>
          <a:xfrm>
            <a:off x="838201" y="596645"/>
            <a:ext cx="10515600" cy="1358280"/>
          </a:xfrm>
        </p:spPr>
        <p:txBody>
          <a:bodyPr anchor="b">
            <a:normAutofit/>
          </a:bodyPr>
          <a:lstStyle/>
          <a:p>
            <a:r>
              <a:rPr lang="en-US" sz="4000" b="1" dirty="0">
                <a:solidFill>
                  <a:schemeClr val="tx1"/>
                </a:solidFill>
                <a:latin typeface="Calibri" panose="020F0502020204030204" pitchFamily="34" charset="0"/>
                <a:cs typeface="Calibri" panose="020F0502020204030204" pitchFamily="34" charset="0"/>
              </a:rPr>
              <a:t>Share examples of community accountability in your organisation </a:t>
            </a:r>
          </a:p>
        </p:txBody>
      </p:sp>
      <p:sp>
        <p:nvSpPr>
          <p:cNvPr id="3" name="Content Placeholder 2">
            <a:extLst>
              <a:ext uri="{FF2B5EF4-FFF2-40B4-BE49-F238E27FC236}">
                <a16:creationId xmlns:a16="http://schemas.microsoft.com/office/drawing/2014/main" id="{6222E18E-3963-D19E-3874-AAB2630BE6B2}"/>
              </a:ext>
            </a:extLst>
          </p:cNvPr>
          <p:cNvSpPr>
            <a:spLocks noGrp="1"/>
          </p:cNvSpPr>
          <p:nvPr>
            <p:ph idx="1"/>
          </p:nvPr>
        </p:nvSpPr>
        <p:spPr>
          <a:xfrm>
            <a:off x="1031204" y="1430458"/>
            <a:ext cx="4645696" cy="4190817"/>
          </a:xfrm>
        </p:spPr>
        <p:txBody>
          <a:bodyPr anchor="ctr">
            <a:normAutofit/>
          </a:bodyPr>
          <a:lstStyle/>
          <a:p>
            <a:r>
              <a:rPr lang="en-US" dirty="0">
                <a:latin typeface="Calibri" panose="020F0502020204030204" pitchFamily="34" charset="0"/>
                <a:cs typeface="Calibri" panose="020F0502020204030204" pitchFamily="34" charset="0"/>
              </a:rPr>
              <a:t>What tools do you use? </a:t>
            </a:r>
          </a:p>
          <a:p>
            <a:r>
              <a:rPr lang="en-US" dirty="0">
                <a:latin typeface="Calibri" panose="020F0502020204030204" pitchFamily="34" charset="0"/>
                <a:cs typeface="Calibri" panose="020F0502020204030204" pitchFamily="34" charset="0"/>
              </a:rPr>
              <a:t>What do you do well?</a:t>
            </a:r>
          </a:p>
          <a:p>
            <a:r>
              <a:rPr lang="en-US" dirty="0">
                <a:latin typeface="Calibri" panose="020F0502020204030204" pitchFamily="34" charset="0"/>
                <a:cs typeface="Calibri" panose="020F0502020204030204" pitchFamily="34" charset="0"/>
              </a:rPr>
              <a:t>What challenges do you face? </a:t>
            </a:r>
          </a:p>
          <a:p>
            <a:r>
              <a:rPr lang="en-US" dirty="0">
                <a:latin typeface="Calibri" panose="020F0502020204030204" pitchFamily="34" charset="0"/>
                <a:cs typeface="Calibri" panose="020F0502020204030204" pitchFamily="34" charset="0"/>
              </a:rPr>
              <a:t>How could you overcome them? </a:t>
            </a:r>
          </a:p>
          <a:p>
            <a:r>
              <a:rPr lang="en-US" dirty="0">
                <a:latin typeface="Calibri" panose="020F0502020204030204" pitchFamily="34" charset="0"/>
                <a:cs typeface="Calibri" panose="020F0502020204030204" pitchFamily="34" charset="0"/>
              </a:rPr>
              <a:t>What could you improve on? </a:t>
            </a:r>
          </a:p>
        </p:txBody>
      </p:sp>
      <p:pic>
        <p:nvPicPr>
          <p:cNvPr id="5" name="Picture 4" descr="Graphical user interface, text, application&#10;&#10;Description automatically generated">
            <a:extLst>
              <a:ext uri="{FF2B5EF4-FFF2-40B4-BE49-F238E27FC236}">
                <a16:creationId xmlns:a16="http://schemas.microsoft.com/office/drawing/2014/main" id="{41C63C8D-7AAE-B861-A8FE-6F630B1FA76F}"/>
              </a:ext>
            </a:extLst>
          </p:cNvPr>
          <p:cNvPicPr>
            <a:picLocks noChangeAspect="1"/>
          </p:cNvPicPr>
          <p:nvPr/>
        </p:nvPicPr>
        <p:blipFill rotWithShape="1">
          <a:blip r:embed="rId2"/>
          <a:srcRect t="910" r="2" b="20867"/>
          <a:stretch/>
        </p:blipFill>
        <p:spPr>
          <a:xfrm>
            <a:off x="6096000" y="1690889"/>
            <a:ext cx="5483896" cy="4190816"/>
          </a:xfrm>
          <a:prstGeom prst="rect">
            <a:avLst/>
          </a:prstGeom>
        </p:spPr>
      </p:pic>
      <p:pic>
        <p:nvPicPr>
          <p:cNvPr id="4" name="Picture 3" descr="Logo, company name&#10;&#10;Description automatically generated">
            <a:extLst>
              <a:ext uri="{FF2B5EF4-FFF2-40B4-BE49-F238E27FC236}">
                <a16:creationId xmlns:a16="http://schemas.microsoft.com/office/drawing/2014/main" id="{D6150044-5017-E2C7-93AE-B6CC2B79F7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6" name="Picture 5" descr="Tdh English">
            <a:extLst>
              <a:ext uri="{FF2B5EF4-FFF2-40B4-BE49-F238E27FC236}">
                <a16:creationId xmlns:a16="http://schemas.microsoft.com/office/drawing/2014/main" id="{487787B5-62B2-0EEE-228D-3E4368DD70C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288920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F10A2EF-1E80-7289-42B4-EF3A5918E430}"/>
              </a:ext>
            </a:extLst>
          </p:cNvPr>
          <p:cNvPicPr>
            <a:picLocks noGrp="1" noChangeAspect="1"/>
          </p:cNvPicPr>
          <p:nvPr>
            <p:ph idx="1"/>
          </p:nvPr>
        </p:nvPicPr>
        <p:blipFill>
          <a:blip r:embed="rId2"/>
          <a:stretch>
            <a:fillRect/>
          </a:stretch>
        </p:blipFill>
        <p:spPr>
          <a:xfrm>
            <a:off x="2421923" y="654908"/>
            <a:ext cx="7821827" cy="4931011"/>
          </a:xfrm>
        </p:spPr>
      </p:pic>
      <p:pic>
        <p:nvPicPr>
          <p:cNvPr id="2" name="Picture 1" descr="Logo, company name&#10;&#10;Description automatically generated">
            <a:extLst>
              <a:ext uri="{FF2B5EF4-FFF2-40B4-BE49-F238E27FC236}">
                <a16:creationId xmlns:a16="http://schemas.microsoft.com/office/drawing/2014/main" id="{5CCC444E-4A3C-F259-2B6F-E4C7CA3C8B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3" name="Picture 2" descr="Tdh English">
            <a:extLst>
              <a:ext uri="{FF2B5EF4-FFF2-40B4-BE49-F238E27FC236}">
                <a16:creationId xmlns:a16="http://schemas.microsoft.com/office/drawing/2014/main" id="{EB678322-2711-ED9E-440B-920EBD2F379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517930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Shape, arrow&#10;&#10;Description automatically generated">
            <a:extLst>
              <a:ext uri="{FF2B5EF4-FFF2-40B4-BE49-F238E27FC236}">
                <a16:creationId xmlns:a16="http://schemas.microsoft.com/office/drawing/2014/main" id="{66B6AADD-634D-445E-B848-806FB385D91A}"/>
              </a:ext>
            </a:extLst>
          </p:cNvPr>
          <p:cNvPicPr>
            <a:picLocks noGrp="1" noChangeAspect="1"/>
          </p:cNvPicPr>
          <p:nvPr>
            <p:ph idx="1"/>
          </p:nvPr>
        </p:nvPicPr>
        <p:blipFill>
          <a:blip r:embed="rId2"/>
          <a:stretch>
            <a:fillRect/>
          </a:stretch>
        </p:blipFill>
        <p:spPr>
          <a:xfrm>
            <a:off x="3377842" y="1963326"/>
            <a:ext cx="5436316" cy="2931347"/>
          </a:xfrm>
        </p:spPr>
      </p:pic>
      <p:pic>
        <p:nvPicPr>
          <p:cNvPr id="2" name="Picture 1" descr="Logo, company name&#10;&#10;Description automatically generated">
            <a:extLst>
              <a:ext uri="{FF2B5EF4-FFF2-40B4-BE49-F238E27FC236}">
                <a16:creationId xmlns:a16="http://schemas.microsoft.com/office/drawing/2014/main" id="{2847257B-B86A-A1A3-A474-AC6908457D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3" name="Picture 2" descr="Tdh English">
            <a:extLst>
              <a:ext uri="{FF2B5EF4-FFF2-40B4-BE49-F238E27FC236}">
                <a16:creationId xmlns:a16="http://schemas.microsoft.com/office/drawing/2014/main" id="{5D154A01-F354-2064-3399-B997B0F557E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1265531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B7B6363-B86F-40A3-8902-DFA61F46B9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022DFE-3FB9-F9AA-3237-70ED4600F8B6}"/>
              </a:ext>
            </a:extLst>
          </p:cNvPr>
          <p:cNvSpPr>
            <a:spLocks noGrp="1"/>
          </p:cNvSpPr>
          <p:nvPr>
            <p:ph type="title"/>
          </p:nvPr>
        </p:nvSpPr>
        <p:spPr>
          <a:xfrm>
            <a:off x="3929449" y="1017240"/>
            <a:ext cx="3991232" cy="670620"/>
          </a:xfrm>
        </p:spPr>
        <p:txBody>
          <a:bodyPr anchor="t">
            <a:noAutofit/>
          </a:bodyPr>
          <a:lstStyle/>
          <a:p>
            <a:r>
              <a:rPr lang="en-US" sz="4000" b="1" dirty="0">
                <a:solidFill>
                  <a:schemeClr val="tx1"/>
                </a:solidFill>
                <a:latin typeface="Calibri" panose="020F0502020204030204" pitchFamily="34" charset="0"/>
                <a:cs typeface="Calibri" panose="020F0502020204030204" pitchFamily="34" charset="0"/>
              </a:rPr>
              <a:t>Ahlan Wa Sahlan </a:t>
            </a:r>
          </a:p>
        </p:txBody>
      </p:sp>
      <p:sp>
        <p:nvSpPr>
          <p:cNvPr id="3" name="Content Placeholder 2">
            <a:extLst>
              <a:ext uri="{FF2B5EF4-FFF2-40B4-BE49-F238E27FC236}">
                <a16:creationId xmlns:a16="http://schemas.microsoft.com/office/drawing/2014/main" id="{0F448B95-DC7C-9AE5-0F8C-5E859B1F5D1F}"/>
              </a:ext>
            </a:extLst>
          </p:cNvPr>
          <p:cNvSpPr>
            <a:spLocks noGrp="1"/>
          </p:cNvSpPr>
          <p:nvPr>
            <p:ph idx="1"/>
          </p:nvPr>
        </p:nvSpPr>
        <p:spPr>
          <a:xfrm>
            <a:off x="6681650" y="1195250"/>
            <a:ext cx="4672150" cy="4976950"/>
          </a:xfrm>
        </p:spPr>
        <p:txBody>
          <a:bodyPr>
            <a:normAutofit/>
          </a:bodyPr>
          <a:lstStyle/>
          <a:p>
            <a:pPr marL="0" indent="0">
              <a:buNone/>
            </a:pPr>
            <a:endParaRPr lang="en-US" dirty="0"/>
          </a:p>
          <a:p>
            <a:endParaRPr lang="en-US" dirty="0"/>
          </a:p>
        </p:txBody>
      </p:sp>
      <p:pic>
        <p:nvPicPr>
          <p:cNvPr id="6" name="Picture 5" descr="Text&#10;&#10;Description automatically generated">
            <a:extLst>
              <a:ext uri="{FF2B5EF4-FFF2-40B4-BE49-F238E27FC236}">
                <a16:creationId xmlns:a16="http://schemas.microsoft.com/office/drawing/2014/main" id="{9095ECE7-EAAC-5A20-FEC0-9E0CCF5A4FBA}"/>
              </a:ext>
            </a:extLst>
          </p:cNvPr>
          <p:cNvPicPr>
            <a:picLocks noChangeAspect="1"/>
          </p:cNvPicPr>
          <p:nvPr/>
        </p:nvPicPr>
        <p:blipFill>
          <a:blip r:embed="rId2"/>
          <a:stretch>
            <a:fillRect/>
          </a:stretch>
        </p:blipFill>
        <p:spPr>
          <a:xfrm>
            <a:off x="3929449" y="2255615"/>
            <a:ext cx="3991232" cy="2989485"/>
          </a:xfrm>
          <a:prstGeom prst="rect">
            <a:avLst/>
          </a:prstGeom>
        </p:spPr>
      </p:pic>
      <p:pic>
        <p:nvPicPr>
          <p:cNvPr id="4" name="Picture 3" descr="Logo, company name&#10;&#10;Description automatically generated">
            <a:extLst>
              <a:ext uri="{FF2B5EF4-FFF2-40B4-BE49-F238E27FC236}">
                <a16:creationId xmlns:a16="http://schemas.microsoft.com/office/drawing/2014/main" id="{B56A86E8-8BE9-71B4-4C10-502065C73F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5" name="Picture 4" descr="Tdh English">
            <a:extLst>
              <a:ext uri="{FF2B5EF4-FFF2-40B4-BE49-F238E27FC236}">
                <a16:creationId xmlns:a16="http://schemas.microsoft.com/office/drawing/2014/main" id="{EA6B5E84-B2F4-EBEF-3837-65379DFE46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2126497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D3E2EEE-5E2B-473D-B932-CC1CB6659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7E51CB-4906-4941-9A3C-130E5FBD2B79}"/>
              </a:ext>
            </a:extLst>
          </p:cNvPr>
          <p:cNvSpPr>
            <a:spLocks noGrp="1"/>
          </p:cNvSpPr>
          <p:nvPr>
            <p:ph type="title"/>
          </p:nvPr>
        </p:nvSpPr>
        <p:spPr>
          <a:xfrm>
            <a:off x="838200" y="365126"/>
            <a:ext cx="10668000" cy="1038508"/>
          </a:xfrm>
        </p:spPr>
        <p:txBody>
          <a:bodyPr>
            <a:normAutofit/>
          </a:bodyPr>
          <a:lstStyle/>
          <a:p>
            <a:r>
              <a:rPr lang="en-US" sz="4000" b="1" dirty="0">
                <a:solidFill>
                  <a:schemeClr val="tx1"/>
                </a:solidFill>
                <a:latin typeface="Calibri" panose="020F0502020204030204" pitchFamily="34" charset="0"/>
                <a:cs typeface="Calibri" panose="020F0502020204030204" pitchFamily="34" charset="0"/>
              </a:rPr>
              <a:t>The purpose of this Webinar</a:t>
            </a:r>
          </a:p>
        </p:txBody>
      </p:sp>
      <p:pic>
        <p:nvPicPr>
          <p:cNvPr id="4" name="Picture 3" descr="Tdh English">
            <a:extLst>
              <a:ext uri="{FF2B5EF4-FFF2-40B4-BE49-F238E27FC236}">
                <a16:creationId xmlns:a16="http://schemas.microsoft.com/office/drawing/2014/main" id="{CEBFFA82-50C2-564D-914C-126D6E95237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pic>
        <p:nvPicPr>
          <p:cNvPr id="5" name="Picture 4" descr="Logo, company name&#10;&#10;Description automatically generated">
            <a:extLst>
              <a:ext uri="{FF2B5EF4-FFF2-40B4-BE49-F238E27FC236}">
                <a16:creationId xmlns:a16="http://schemas.microsoft.com/office/drawing/2014/main" id="{570C0FF3-A7D0-C248-8C88-36AA7AF8B8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graphicFrame>
        <p:nvGraphicFramePr>
          <p:cNvPr id="15" name="Content Placeholder 2">
            <a:extLst>
              <a:ext uri="{FF2B5EF4-FFF2-40B4-BE49-F238E27FC236}">
                <a16:creationId xmlns:a16="http://schemas.microsoft.com/office/drawing/2014/main" id="{302A878F-8536-4EE2-AD62-160D40E1E4E9}"/>
              </a:ext>
            </a:extLst>
          </p:cNvPr>
          <p:cNvGraphicFramePr>
            <a:graphicFrameLocks noGrp="1"/>
          </p:cNvGraphicFramePr>
          <p:nvPr>
            <p:ph idx="1"/>
            <p:extLst>
              <p:ext uri="{D42A27DB-BD31-4B8C-83A1-F6EECF244321}">
                <p14:modId xmlns:p14="http://schemas.microsoft.com/office/powerpoint/2010/main" val="1710165246"/>
              </p:ext>
            </p:extLst>
          </p:nvPr>
        </p:nvGraphicFramePr>
        <p:xfrm>
          <a:off x="838200" y="1941513"/>
          <a:ext cx="10515600" cy="42354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93580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D3E2EEE-5E2B-473D-B932-CC1CB6659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83608D-5BB6-D34B-ACCF-78BE71C097A2}"/>
              </a:ext>
            </a:extLst>
          </p:cNvPr>
          <p:cNvSpPr>
            <a:spLocks noGrp="1"/>
          </p:cNvSpPr>
          <p:nvPr>
            <p:ph type="title"/>
          </p:nvPr>
        </p:nvSpPr>
        <p:spPr>
          <a:xfrm>
            <a:off x="838200" y="365126"/>
            <a:ext cx="10668000" cy="1038508"/>
          </a:xfrm>
        </p:spPr>
        <p:txBody>
          <a:bodyPr>
            <a:normAutofit/>
          </a:bodyPr>
          <a:lstStyle/>
          <a:p>
            <a:r>
              <a:rPr lang="en-US" sz="4000" b="1" dirty="0">
                <a:solidFill>
                  <a:schemeClr val="tx1"/>
                </a:solidFill>
                <a:latin typeface="Calibri" panose="020F0502020204030204" pitchFamily="34" charset="0"/>
                <a:cs typeface="Calibri" panose="020F0502020204030204" pitchFamily="34" charset="0"/>
              </a:rPr>
              <a:t>What do we mean by accountability? </a:t>
            </a:r>
          </a:p>
        </p:txBody>
      </p:sp>
      <p:graphicFrame>
        <p:nvGraphicFramePr>
          <p:cNvPr id="5" name="Content Placeholder 2">
            <a:extLst>
              <a:ext uri="{FF2B5EF4-FFF2-40B4-BE49-F238E27FC236}">
                <a16:creationId xmlns:a16="http://schemas.microsoft.com/office/drawing/2014/main" id="{388E7497-3B16-6824-56C3-0511906D5C7F}"/>
              </a:ext>
            </a:extLst>
          </p:cNvPr>
          <p:cNvGraphicFramePr>
            <a:graphicFrameLocks noGrp="1"/>
          </p:cNvGraphicFramePr>
          <p:nvPr>
            <p:ph idx="1"/>
            <p:extLst>
              <p:ext uri="{D42A27DB-BD31-4B8C-83A1-F6EECF244321}">
                <p14:modId xmlns:p14="http://schemas.microsoft.com/office/powerpoint/2010/main" val="3879785784"/>
              </p:ext>
            </p:extLst>
          </p:nvPr>
        </p:nvGraphicFramePr>
        <p:xfrm>
          <a:off x="838200" y="1566041"/>
          <a:ext cx="10515600" cy="4610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Logo, company name&#10;&#10;Description automatically generated">
            <a:extLst>
              <a:ext uri="{FF2B5EF4-FFF2-40B4-BE49-F238E27FC236}">
                <a16:creationId xmlns:a16="http://schemas.microsoft.com/office/drawing/2014/main" id="{D7181514-1C97-BDE9-C30F-2E13CEE0601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4" name="Picture 3" descr="Tdh English">
            <a:extLst>
              <a:ext uri="{FF2B5EF4-FFF2-40B4-BE49-F238E27FC236}">
                <a16:creationId xmlns:a16="http://schemas.microsoft.com/office/drawing/2014/main" id="{16088F3A-8B09-21BF-A58F-4C3B36E4D2D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3564798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13246-F66E-A375-8E82-82858652D095}"/>
              </a:ext>
            </a:extLst>
          </p:cNvPr>
          <p:cNvSpPr>
            <a:spLocks noGrp="1"/>
          </p:cNvSpPr>
          <p:nvPr>
            <p:ph type="title"/>
          </p:nvPr>
        </p:nvSpPr>
        <p:spPr>
          <a:xfrm>
            <a:off x="838200" y="365126"/>
            <a:ext cx="10515600" cy="812034"/>
          </a:xfrm>
        </p:spPr>
        <p:txBody>
          <a:bodyPr>
            <a:normAutofit/>
          </a:bodyPr>
          <a:lstStyle/>
          <a:p>
            <a:r>
              <a:rPr lang="en-US" sz="4000" b="1" dirty="0">
                <a:solidFill>
                  <a:schemeClr val="tx1"/>
                </a:solidFill>
                <a:latin typeface="Calibri" panose="020F0502020204030204" pitchFamily="34" charset="0"/>
                <a:cs typeface="Calibri" panose="020F0502020204030204" pitchFamily="34" charset="0"/>
              </a:rPr>
              <a:t>Accountability</a:t>
            </a:r>
          </a:p>
        </p:txBody>
      </p:sp>
      <p:pic>
        <p:nvPicPr>
          <p:cNvPr id="5" name="Content Placeholder 4" descr="Diagram&#10;&#10;Description automatically generated">
            <a:extLst>
              <a:ext uri="{FF2B5EF4-FFF2-40B4-BE49-F238E27FC236}">
                <a16:creationId xmlns:a16="http://schemas.microsoft.com/office/drawing/2014/main" id="{03E373C6-9F97-CBD7-46A0-6A2F91EC9F04}"/>
              </a:ext>
            </a:extLst>
          </p:cNvPr>
          <p:cNvPicPr>
            <a:picLocks noGrp="1" noChangeAspect="1"/>
          </p:cNvPicPr>
          <p:nvPr>
            <p:ph idx="1"/>
          </p:nvPr>
        </p:nvPicPr>
        <p:blipFill>
          <a:blip r:embed="rId2"/>
          <a:stretch>
            <a:fillRect/>
          </a:stretch>
        </p:blipFill>
        <p:spPr>
          <a:xfrm>
            <a:off x="2285867" y="1690688"/>
            <a:ext cx="7620265" cy="4888787"/>
          </a:xfrm>
        </p:spPr>
      </p:pic>
      <p:pic>
        <p:nvPicPr>
          <p:cNvPr id="3" name="Picture 2" descr="Logo, company name&#10;&#10;Description automatically generated">
            <a:extLst>
              <a:ext uri="{FF2B5EF4-FFF2-40B4-BE49-F238E27FC236}">
                <a16:creationId xmlns:a16="http://schemas.microsoft.com/office/drawing/2014/main" id="{77143ABF-697C-A256-50D7-A6597E1090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4" name="Picture 3" descr="Tdh English">
            <a:extLst>
              <a:ext uri="{FF2B5EF4-FFF2-40B4-BE49-F238E27FC236}">
                <a16:creationId xmlns:a16="http://schemas.microsoft.com/office/drawing/2014/main" id="{0318F215-E4C0-DE88-3194-6BE3912B71C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251066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B7B6363-B86F-40A3-8902-DFA61F46B9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A2750F-94CD-AE59-33D4-A51EBBFB9BBD}"/>
              </a:ext>
            </a:extLst>
          </p:cNvPr>
          <p:cNvSpPr>
            <a:spLocks noGrp="1"/>
          </p:cNvSpPr>
          <p:nvPr>
            <p:ph type="title"/>
          </p:nvPr>
        </p:nvSpPr>
        <p:spPr>
          <a:xfrm>
            <a:off x="220717" y="780444"/>
            <a:ext cx="3069021" cy="5391756"/>
          </a:xfrm>
        </p:spPr>
        <p:txBody>
          <a:bodyPr anchor="t">
            <a:normAutofit/>
          </a:bodyPr>
          <a:lstStyle/>
          <a:p>
            <a:r>
              <a:rPr lang="en-US" sz="4000" b="1" dirty="0">
                <a:solidFill>
                  <a:schemeClr val="tx1"/>
                </a:solidFill>
                <a:latin typeface="Calibri" panose="020F0502020204030204" pitchFamily="34" charset="0"/>
                <a:cs typeface="Calibri" panose="020F0502020204030204" pitchFamily="34" charset="0"/>
              </a:rPr>
              <a:t>To whom, or to what is an NGO accountable? </a:t>
            </a:r>
          </a:p>
        </p:txBody>
      </p:sp>
      <p:graphicFrame>
        <p:nvGraphicFramePr>
          <p:cNvPr id="5" name="Content Placeholder 2">
            <a:extLst>
              <a:ext uri="{FF2B5EF4-FFF2-40B4-BE49-F238E27FC236}">
                <a16:creationId xmlns:a16="http://schemas.microsoft.com/office/drawing/2014/main" id="{32D1A3A9-5F2A-A456-A593-507433E74631}"/>
              </a:ext>
            </a:extLst>
          </p:cNvPr>
          <p:cNvGraphicFramePr>
            <a:graphicFrameLocks noGrp="1"/>
          </p:cNvGraphicFramePr>
          <p:nvPr>
            <p:ph idx="1"/>
            <p:extLst>
              <p:ext uri="{D42A27DB-BD31-4B8C-83A1-F6EECF244321}">
                <p14:modId xmlns:p14="http://schemas.microsoft.com/office/powerpoint/2010/main" val="974157206"/>
              </p:ext>
            </p:extLst>
          </p:nvPr>
        </p:nvGraphicFramePr>
        <p:xfrm>
          <a:off x="3888828" y="780444"/>
          <a:ext cx="7464972" cy="53965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Logo, company name&#10;&#10;Description automatically generated">
            <a:extLst>
              <a:ext uri="{FF2B5EF4-FFF2-40B4-BE49-F238E27FC236}">
                <a16:creationId xmlns:a16="http://schemas.microsoft.com/office/drawing/2014/main" id="{2192D4FD-C622-9E1E-9F3A-8886BD4809B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4" name="Picture 3" descr="Tdh English">
            <a:extLst>
              <a:ext uri="{FF2B5EF4-FFF2-40B4-BE49-F238E27FC236}">
                <a16:creationId xmlns:a16="http://schemas.microsoft.com/office/drawing/2014/main" id="{E4C17E6F-A8FF-3278-D1EC-8205BB6A998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2969012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F63AA5A-E6E1-46DA-AB40-C5823339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F9FC3A-5861-E3AC-F1F5-5A9CD317E702}"/>
              </a:ext>
            </a:extLst>
          </p:cNvPr>
          <p:cNvSpPr>
            <a:spLocks noGrp="1"/>
          </p:cNvSpPr>
          <p:nvPr>
            <p:ph type="title"/>
          </p:nvPr>
        </p:nvSpPr>
        <p:spPr>
          <a:xfrm>
            <a:off x="838201" y="596644"/>
            <a:ext cx="10515600" cy="1074501"/>
          </a:xfrm>
        </p:spPr>
        <p:txBody>
          <a:bodyPr anchor="b">
            <a:normAutofit/>
          </a:bodyPr>
          <a:lstStyle/>
          <a:p>
            <a:r>
              <a:rPr lang="en-US" sz="4000" b="1" dirty="0">
                <a:solidFill>
                  <a:schemeClr val="tx1"/>
                </a:solidFill>
                <a:latin typeface="Calibri" panose="020F0502020204030204" pitchFamily="34" charset="0"/>
                <a:cs typeface="Calibri" panose="020F0502020204030204" pitchFamily="34" charset="0"/>
              </a:rPr>
              <a:t>Organisational accountability</a:t>
            </a:r>
          </a:p>
        </p:txBody>
      </p:sp>
      <p:sp>
        <p:nvSpPr>
          <p:cNvPr id="3" name="Content Placeholder 2">
            <a:extLst>
              <a:ext uri="{FF2B5EF4-FFF2-40B4-BE49-F238E27FC236}">
                <a16:creationId xmlns:a16="http://schemas.microsoft.com/office/drawing/2014/main" id="{65FDC7B8-B1AF-6FE3-97A1-09FAB6709BF9}"/>
              </a:ext>
            </a:extLst>
          </p:cNvPr>
          <p:cNvSpPr>
            <a:spLocks noGrp="1"/>
          </p:cNvSpPr>
          <p:nvPr>
            <p:ph idx="1"/>
          </p:nvPr>
        </p:nvSpPr>
        <p:spPr>
          <a:xfrm>
            <a:off x="838200" y="2585546"/>
            <a:ext cx="4645696" cy="3110382"/>
          </a:xfrm>
        </p:spPr>
        <p:txBody>
          <a:bodyPr anchor="ctr">
            <a:normAutofit/>
          </a:bodyPr>
          <a:lstStyle/>
          <a:p>
            <a:pPr marL="0" indent="0">
              <a:buNone/>
            </a:pPr>
            <a:r>
              <a:rPr lang="en-GB" dirty="0">
                <a:latin typeface="Calibri" panose="020F0502020204030204" pitchFamily="34" charset="0"/>
                <a:cs typeface="Calibri" panose="020F0502020204030204" pitchFamily="34" charset="0"/>
              </a:rPr>
              <a:t>Organizational accountability is about </a:t>
            </a:r>
            <a:r>
              <a:rPr lang="en-GB" b="1" dirty="0">
                <a:latin typeface="Calibri" panose="020F0502020204030204" pitchFamily="34" charset="0"/>
                <a:cs typeface="Calibri" panose="020F0502020204030204" pitchFamily="34" charset="0"/>
              </a:rPr>
              <a:t>defining the company's mission, values, and goals, as well as everyone's role in working toward them</a:t>
            </a:r>
            <a:r>
              <a:rPr lang="en-GB" dirty="0">
                <a:latin typeface="Calibri" panose="020F0502020204030204" pitchFamily="34" charset="0"/>
                <a:cs typeface="Calibri" panose="020F0502020204030204" pitchFamily="34" charset="0"/>
              </a:rPr>
              <a:t>. It's about holding employees and executives responsible for accomplishing these goals, completing assignments, and making decisions that deliver on these expectations. </a:t>
            </a:r>
            <a:endParaRPr lang="en-US" dirty="0">
              <a:latin typeface="Calibri" panose="020F0502020204030204" pitchFamily="34" charset="0"/>
              <a:cs typeface="Calibri" panose="020F0502020204030204" pitchFamily="34" charset="0"/>
            </a:endParaRPr>
          </a:p>
        </p:txBody>
      </p:sp>
      <p:pic>
        <p:nvPicPr>
          <p:cNvPr id="5" name="Picture 4" descr="Text&#10;&#10;Description automatically generated">
            <a:extLst>
              <a:ext uri="{FF2B5EF4-FFF2-40B4-BE49-F238E27FC236}">
                <a16:creationId xmlns:a16="http://schemas.microsoft.com/office/drawing/2014/main" id="{C63B81B2-9EDF-034D-B3BE-37C50CBDC65F}"/>
              </a:ext>
            </a:extLst>
          </p:cNvPr>
          <p:cNvPicPr>
            <a:picLocks noChangeAspect="1"/>
          </p:cNvPicPr>
          <p:nvPr/>
        </p:nvPicPr>
        <p:blipFill>
          <a:blip r:embed="rId2"/>
          <a:stretch>
            <a:fillRect/>
          </a:stretch>
        </p:blipFill>
        <p:spPr>
          <a:xfrm>
            <a:off x="6096000" y="2585546"/>
            <a:ext cx="5483896" cy="3005958"/>
          </a:xfrm>
          <a:prstGeom prst="rect">
            <a:avLst/>
          </a:prstGeom>
        </p:spPr>
      </p:pic>
      <p:pic>
        <p:nvPicPr>
          <p:cNvPr id="4" name="Picture 3" descr="Logo, company name&#10;&#10;Description automatically generated">
            <a:extLst>
              <a:ext uri="{FF2B5EF4-FFF2-40B4-BE49-F238E27FC236}">
                <a16:creationId xmlns:a16="http://schemas.microsoft.com/office/drawing/2014/main" id="{0FA810DA-201F-639B-C826-B8542016E2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6" name="Picture 5" descr="Tdh English">
            <a:extLst>
              <a:ext uri="{FF2B5EF4-FFF2-40B4-BE49-F238E27FC236}">
                <a16:creationId xmlns:a16="http://schemas.microsoft.com/office/drawing/2014/main" id="{F744BDC4-FCBF-FD47-8515-07BE560309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1392909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61EB98-E0C4-4B95-984A-E7D9DFAD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69C5A2-E7FB-9A90-1C93-AEB5537EE456}"/>
              </a:ext>
            </a:extLst>
          </p:cNvPr>
          <p:cNvSpPr>
            <a:spLocks noGrp="1"/>
          </p:cNvSpPr>
          <p:nvPr>
            <p:ph type="title"/>
          </p:nvPr>
        </p:nvSpPr>
        <p:spPr>
          <a:xfrm>
            <a:off x="838200" y="365126"/>
            <a:ext cx="10515601" cy="1074792"/>
          </a:xfrm>
        </p:spPr>
        <p:txBody>
          <a:bodyPr>
            <a:normAutofit fontScale="90000"/>
          </a:bodyPr>
          <a:lstStyle/>
          <a:p>
            <a:r>
              <a:rPr lang="en-US" sz="4000" b="1" dirty="0">
                <a:solidFill>
                  <a:schemeClr val="tx1"/>
                </a:solidFill>
                <a:latin typeface="Calibri" panose="020F0502020204030204" pitchFamily="34" charset="0"/>
                <a:cs typeface="Calibri" panose="020F0502020204030204" pitchFamily="34" charset="0"/>
              </a:rPr>
              <a:t>Instruments / illustrations of organisational accountability </a:t>
            </a:r>
          </a:p>
        </p:txBody>
      </p:sp>
      <p:graphicFrame>
        <p:nvGraphicFramePr>
          <p:cNvPr id="5" name="Content Placeholder 2">
            <a:extLst>
              <a:ext uri="{FF2B5EF4-FFF2-40B4-BE49-F238E27FC236}">
                <a16:creationId xmlns:a16="http://schemas.microsoft.com/office/drawing/2014/main" id="{2E03AE3A-1BF5-65C3-32BE-6AED5CDB1D0B}"/>
              </a:ext>
            </a:extLst>
          </p:cNvPr>
          <p:cNvGraphicFramePr>
            <a:graphicFrameLocks noGrp="1"/>
          </p:cNvGraphicFramePr>
          <p:nvPr>
            <p:ph idx="1"/>
            <p:extLst>
              <p:ext uri="{D42A27DB-BD31-4B8C-83A1-F6EECF244321}">
                <p14:modId xmlns:p14="http://schemas.microsoft.com/office/powerpoint/2010/main" val="4137385682"/>
              </p:ext>
            </p:extLst>
          </p:nvPr>
        </p:nvGraphicFramePr>
        <p:xfrm>
          <a:off x="838200" y="1902373"/>
          <a:ext cx="10515600" cy="42745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Logo, company name&#10;&#10;Description automatically generated">
            <a:extLst>
              <a:ext uri="{FF2B5EF4-FFF2-40B4-BE49-F238E27FC236}">
                <a16:creationId xmlns:a16="http://schemas.microsoft.com/office/drawing/2014/main" id="{8F83F630-17BB-991C-C3E2-2849A0A588E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4" name="Picture 3" descr="Tdh English">
            <a:extLst>
              <a:ext uri="{FF2B5EF4-FFF2-40B4-BE49-F238E27FC236}">
                <a16:creationId xmlns:a16="http://schemas.microsoft.com/office/drawing/2014/main" id="{09753CDE-59DC-99F5-DDB1-3C220CA6804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903176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63AA5A-E6E1-46DA-AB40-C5823339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39C837-BD89-3782-065B-992ABBC058E4}"/>
              </a:ext>
            </a:extLst>
          </p:cNvPr>
          <p:cNvSpPr>
            <a:spLocks noGrp="1"/>
          </p:cNvSpPr>
          <p:nvPr>
            <p:ph type="title"/>
          </p:nvPr>
        </p:nvSpPr>
        <p:spPr>
          <a:xfrm>
            <a:off x="838201" y="596645"/>
            <a:ext cx="10515600" cy="1295218"/>
          </a:xfrm>
        </p:spPr>
        <p:txBody>
          <a:bodyPr anchor="b">
            <a:normAutofit/>
          </a:bodyPr>
          <a:lstStyle/>
          <a:p>
            <a:r>
              <a:rPr lang="en-US" sz="4000" b="1" dirty="0">
                <a:solidFill>
                  <a:schemeClr val="tx1"/>
                </a:solidFill>
                <a:latin typeface="Calibri" panose="020F0502020204030204" pitchFamily="34" charset="0"/>
                <a:cs typeface="Calibri" panose="020F0502020204030204" pitchFamily="34" charset="0"/>
              </a:rPr>
              <a:t>Accountability to donors</a:t>
            </a:r>
          </a:p>
        </p:txBody>
      </p:sp>
      <p:sp>
        <p:nvSpPr>
          <p:cNvPr id="3" name="Content Placeholder 2">
            <a:extLst>
              <a:ext uri="{FF2B5EF4-FFF2-40B4-BE49-F238E27FC236}">
                <a16:creationId xmlns:a16="http://schemas.microsoft.com/office/drawing/2014/main" id="{C56B1B7A-4409-4FA1-1F20-AFCD602503C8}"/>
              </a:ext>
            </a:extLst>
          </p:cNvPr>
          <p:cNvSpPr>
            <a:spLocks noGrp="1"/>
          </p:cNvSpPr>
          <p:nvPr>
            <p:ph idx="1"/>
          </p:nvPr>
        </p:nvSpPr>
        <p:spPr>
          <a:xfrm>
            <a:off x="838199" y="2207172"/>
            <a:ext cx="6035567" cy="3947233"/>
          </a:xfrm>
        </p:spPr>
        <p:txBody>
          <a:bodyPr anchor="ctr">
            <a:normAutofit/>
          </a:bodyPr>
          <a:lstStyle/>
          <a:p>
            <a:pPr marL="0" indent="0">
              <a:lnSpc>
                <a:spcPct val="100000"/>
              </a:lnSpc>
              <a:buNone/>
            </a:pPr>
            <a:r>
              <a:rPr lang="en-GB" sz="1700" dirty="0">
                <a:latin typeface="Calibri" panose="020F0502020204030204" pitchFamily="34" charset="0"/>
                <a:cs typeface="Calibri" panose="020F0502020204030204" pitchFamily="34" charset="0"/>
              </a:rPr>
              <a:t>NGOs are accountable to their donors for honouring the terms of the funding contract, and by continuing to act in the best interests of the intended beneficiaries and acting within the law. </a:t>
            </a:r>
          </a:p>
          <a:p>
            <a:pPr marL="0" indent="0">
              <a:lnSpc>
                <a:spcPct val="100000"/>
              </a:lnSpc>
              <a:buNone/>
            </a:pPr>
            <a:endParaRPr lang="en-GB" sz="1700" dirty="0">
              <a:latin typeface="Calibri" panose="020F0502020204030204" pitchFamily="34" charset="0"/>
              <a:cs typeface="Calibri" panose="020F0502020204030204" pitchFamily="34" charset="0"/>
            </a:endParaRPr>
          </a:p>
          <a:p>
            <a:pPr marL="0" indent="0">
              <a:lnSpc>
                <a:spcPct val="100000"/>
              </a:lnSpc>
              <a:buNone/>
            </a:pPr>
            <a:r>
              <a:rPr lang="en-GB" sz="1700" dirty="0">
                <a:latin typeface="Calibri" panose="020F0502020204030204" pitchFamily="34" charset="0"/>
                <a:cs typeface="Calibri" panose="020F0502020204030204" pitchFamily="34" charset="0"/>
              </a:rPr>
              <a:t>For formal upward accountability to donors, NGOs use annual reports, interim reports, performance assessment reports (financial and narratives written during projects), and performance evaluation reports. </a:t>
            </a:r>
          </a:p>
          <a:p>
            <a:pPr marL="0" indent="0">
              <a:lnSpc>
                <a:spcPct val="100000"/>
              </a:lnSpc>
              <a:buNone/>
            </a:pPr>
            <a:endParaRPr lang="en-US" sz="1700" dirty="0">
              <a:latin typeface="Calibri" panose="020F0502020204030204" pitchFamily="34" charset="0"/>
              <a:cs typeface="Calibri" panose="020F0502020204030204" pitchFamily="34" charset="0"/>
            </a:endParaRPr>
          </a:p>
        </p:txBody>
      </p:sp>
      <p:pic>
        <p:nvPicPr>
          <p:cNvPr id="7" name="Graphic 6" descr="Report Add">
            <a:extLst>
              <a:ext uri="{FF2B5EF4-FFF2-40B4-BE49-F238E27FC236}">
                <a16:creationId xmlns:a16="http://schemas.microsoft.com/office/drawing/2014/main" id="{5586BAC4-EFCF-59E9-2088-0E9C52B4EC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03953" y="2766265"/>
            <a:ext cx="3217333" cy="3217333"/>
          </a:xfrm>
          <a:prstGeom prst="rect">
            <a:avLst/>
          </a:prstGeom>
        </p:spPr>
      </p:pic>
      <p:pic>
        <p:nvPicPr>
          <p:cNvPr id="4" name="Picture 3" descr="Logo, company name&#10;&#10;Description automatically generated">
            <a:extLst>
              <a:ext uri="{FF2B5EF4-FFF2-40B4-BE49-F238E27FC236}">
                <a16:creationId xmlns:a16="http://schemas.microsoft.com/office/drawing/2014/main" id="{2AC7E6D2-104F-3007-8E29-E0B34D046C2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20862" y="6371825"/>
            <a:ext cx="471137" cy="471137"/>
          </a:xfrm>
          <a:prstGeom prst="rect">
            <a:avLst/>
          </a:prstGeom>
        </p:spPr>
      </p:pic>
      <p:pic>
        <p:nvPicPr>
          <p:cNvPr id="5" name="Picture 4" descr="Tdh English">
            <a:extLst>
              <a:ext uri="{FF2B5EF4-FFF2-40B4-BE49-F238E27FC236}">
                <a16:creationId xmlns:a16="http://schemas.microsoft.com/office/drawing/2014/main" id="{C065D978-8AA4-0048-D3CE-9890B14EF15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auto">
          <a:xfrm>
            <a:off x="0" y="6607393"/>
            <a:ext cx="1415654" cy="244200"/>
          </a:xfrm>
          <a:prstGeom prst="rect">
            <a:avLst/>
          </a:prstGeom>
          <a:noFill/>
        </p:spPr>
      </p:pic>
    </p:spTree>
    <p:extLst>
      <p:ext uri="{BB962C8B-B14F-4D97-AF65-F5344CB8AC3E}">
        <p14:creationId xmlns:p14="http://schemas.microsoft.com/office/powerpoint/2010/main" val="2385835114"/>
      </p:ext>
    </p:extLst>
  </p:cSld>
  <p:clrMapOvr>
    <a:masterClrMapping/>
  </p:clrMapOvr>
</p:sld>
</file>

<file path=ppt/theme/theme1.xml><?xml version="1.0" encoding="utf-8"?>
<a:theme xmlns:a="http://schemas.openxmlformats.org/drawingml/2006/main" name="FadeVTI">
  <a:themeElements>
    <a:clrScheme name="gradient">
      <a:dk1>
        <a:sysClr val="windowText" lastClr="000000"/>
      </a:dk1>
      <a:lt1>
        <a:sysClr val="window" lastClr="FFFFFF"/>
      </a:lt1>
      <a:dk2>
        <a:srgbClr val="203040"/>
      </a:dk2>
      <a:lt2>
        <a:srgbClr val="ECF0F0"/>
      </a:lt2>
      <a:accent1>
        <a:srgbClr val="00BAC8"/>
      </a:accent1>
      <a:accent2>
        <a:srgbClr val="794DFF"/>
      </a:accent2>
      <a:accent3>
        <a:srgbClr val="00D17D"/>
      </a:accent3>
      <a:accent4>
        <a:srgbClr val="E69500"/>
      </a:accent4>
      <a:accent5>
        <a:srgbClr val="FE5D21"/>
      </a:accent5>
      <a:accent6>
        <a:srgbClr val="DA2A69"/>
      </a:accent6>
      <a:hlink>
        <a:srgbClr val="3E8FF1"/>
      </a:hlink>
      <a:folHlink>
        <a:srgbClr val="939393"/>
      </a:folHlink>
    </a:clrScheme>
    <a:fontScheme name="Custom 49">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deVTI" id="{1194088A-B135-4437-9FD8-7466BBC13A13}" vid="{B787DE2F-1995-45D8-A8E2-6B5CC521AC55}"/>
    </a:ext>
  </a:extLst>
</a:theme>
</file>

<file path=docProps/app.xml><?xml version="1.0" encoding="utf-8"?>
<Properties xmlns="http://schemas.openxmlformats.org/officeDocument/2006/extended-properties" xmlns:vt="http://schemas.openxmlformats.org/officeDocument/2006/docPropsVTypes">
  <TotalTime>281</TotalTime>
  <Words>1127</Words>
  <Application>Microsoft Macintosh PowerPoint</Application>
  <PresentationFormat>Widescreen</PresentationFormat>
  <Paragraphs>90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Aharoni</vt:lpstr>
      <vt:lpstr>Arial</vt:lpstr>
      <vt:lpstr>Avenir Next LT Pro</vt:lpstr>
      <vt:lpstr>Calibri</vt:lpstr>
      <vt:lpstr>FadeVTI</vt:lpstr>
      <vt:lpstr>Accountability and the work of NGOs and CBOs </vt:lpstr>
      <vt:lpstr>Ahlan Wa Sahlan </vt:lpstr>
      <vt:lpstr>The purpose of this Webinar</vt:lpstr>
      <vt:lpstr>What do we mean by accountability? </vt:lpstr>
      <vt:lpstr>Accountability</vt:lpstr>
      <vt:lpstr>To whom, or to what is an NGO accountable? </vt:lpstr>
      <vt:lpstr>Organisational accountability</vt:lpstr>
      <vt:lpstr>Instruments / illustrations of organisational accountability </vt:lpstr>
      <vt:lpstr>Accountability to donors</vt:lpstr>
      <vt:lpstr>Accountability to the government or regulatory authority and to wider society </vt:lpstr>
      <vt:lpstr>Accountability to the team</vt:lpstr>
      <vt:lpstr>How do we understand downward accountability? </vt:lpstr>
      <vt:lpstr>What is beneficiary accountability? </vt:lpstr>
      <vt:lpstr>How to make a reality of downward accountability to the beneficiaries.</vt:lpstr>
      <vt:lpstr>This is sometimes referred to as a community engagement strategy</vt:lpstr>
      <vt:lpstr>Share examples of community accountability in your organisation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Accountability and the work of NGOs and CBOs</dc:title>
  <dc:creator>Geoffrey Cordell</dc:creator>
  <cp:lastModifiedBy>Geoffrey Cordell</cp:lastModifiedBy>
  <cp:revision>9</cp:revision>
  <dcterms:created xsi:type="dcterms:W3CDTF">2022-09-13T11:02:03Z</dcterms:created>
  <dcterms:modified xsi:type="dcterms:W3CDTF">2022-09-14T05:47:38Z</dcterms:modified>
</cp:coreProperties>
</file>