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277" r:id="rId3"/>
    <p:sldId id="279" r:id="rId4"/>
    <p:sldId id="266" r:id="rId5"/>
    <p:sldId id="267" r:id="rId6"/>
    <p:sldId id="269" r:id="rId7"/>
    <p:sldId id="286" r:id="rId8"/>
    <p:sldId id="288" r:id="rId9"/>
    <p:sldId id="259" r:id="rId10"/>
    <p:sldId id="271" r:id="rId11"/>
    <p:sldId id="258" r:id="rId12"/>
    <p:sldId id="275" r:id="rId13"/>
    <p:sldId id="284" r:id="rId14"/>
    <p:sldId id="285" r:id="rId15"/>
    <p:sldId id="280" r:id="rId16"/>
    <p:sldId id="260" r:id="rId17"/>
    <p:sldId id="261" r:id="rId18"/>
    <p:sldId id="278" r:id="rId19"/>
    <p:sldId id="273" r:id="rId20"/>
    <p:sldId id="272" r:id="rId21"/>
    <p:sldId id="281" r:id="rId22"/>
    <p:sldId id="289" r:id="rId23"/>
    <p:sldId id="282" r:id="rId24"/>
    <p:sldId id="265"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2"/>
    <p:restoredTop sz="94694"/>
  </p:normalViewPr>
  <p:slideViewPr>
    <p:cSldViewPr>
      <p:cViewPr varScale="1">
        <p:scale>
          <a:sx n="121" d="100"/>
          <a:sy n="121" d="100"/>
        </p:scale>
        <p:origin x="239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DFF3E-67DF-584D-BD1A-DFE0483B0D3C}" type="datetimeFigureOut">
              <a:rPr lang="en-US" smtClean="0"/>
              <a:t>11/21/22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D1947-339F-A247-84A8-1708F5BE2A2E}" type="slidenum">
              <a:rPr lang="en-US" smtClean="0"/>
              <a:t>‹#›</a:t>
            </a:fld>
            <a:endParaRPr lang="en-US"/>
          </a:p>
        </p:txBody>
      </p:sp>
    </p:spTree>
    <p:extLst>
      <p:ext uri="{BB962C8B-B14F-4D97-AF65-F5344CB8AC3E}">
        <p14:creationId xmlns:p14="http://schemas.microsoft.com/office/powerpoint/2010/main" val="7861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D1947-339F-A247-84A8-1708F5BE2A2E}" type="slidenum">
              <a:rPr lang="en-US" smtClean="0"/>
              <a:t>20</a:t>
            </a:fld>
            <a:endParaRPr lang="en-US"/>
          </a:p>
        </p:txBody>
      </p:sp>
    </p:spTree>
    <p:extLst>
      <p:ext uri="{BB962C8B-B14F-4D97-AF65-F5344CB8AC3E}">
        <p14:creationId xmlns:p14="http://schemas.microsoft.com/office/powerpoint/2010/main" val="96988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149565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305723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213979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179359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339407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242798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132440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202028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424762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329227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89AC1-5AFD-492B-B8B4-02B176F62116}" type="datetimeFigureOut">
              <a:rPr lang="en-GB" smtClean="0"/>
              <a:pPr/>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E960A8-D856-428F-B1FC-4A838C86F7AE}" type="slidenum">
              <a:rPr lang="en-GB" smtClean="0"/>
              <a:pPr/>
              <a:t>‹#›</a:t>
            </a:fld>
            <a:endParaRPr lang="en-GB"/>
          </a:p>
        </p:txBody>
      </p:sp>
    </p:spTree>
    <p:extLst>
      <p:ext uri="{BB962C8B-B14F-4D97-AF65-F5344CB8AC3E}">
        <p14:creationId xmlns:p14="http://schemas.microsoft.com/office/powerpoint/2010/main" val="30365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89AC1-5AFD-492B-B8B4-02B176F62116}" type="datetimeFigureOut">
              <a:rPr lang="en-GB" smtClean="0"/>
              <a:pPr/>
              <a:t>21/11/2022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960A8-D856-428F-B1FC-4A838C86F7AE}" type="slidenum">
              <a:rPr lang="en-GB" smtClean="0"/>
              <a:pPr/>
              <a:t>‹#›</a:t>
            </a:fld>
            <a:endParaRPr lang="en-GB"/>
          </a:p>
        </p:txBody>
      </p:sp>
    </p:spTree>
    <p:extLst>
      <p:ext uri="{BB962C8B-B14F-4D97-AF65-F5344CB8AC3E}">
        <p14:creationId xmlns:p14="http://schemas.microsoft.com/office/powerpoint/2010/main" val="221779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http://www.scu.edu.au/schools/gcm/ar/graphics/cartoon2.gi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2999" y="1305782"/>
            <a:ext cx="6858000" cy="3059322"/>
          </a:xfrm>
        </p:spPr>
        <p:txBody>
          <a:bodyPr anchor="ctr">
            <a:normAutofit fontScale="90000"/>
          </a:bodyPr>
          <a:lstStyle/>
          <a:p>
            <a:pPr>
              <a:lnSpc>
                <a:spcPct val="90000"/>
              </a:lnSpc>
            </a:pPr>
            <a:r>
              <a:rPr lang="en-GB" b="1" dirty="0"/>
              <a:t>Monitoring, Evaluation, Accountability and Learning </a:t>
            </a:r>
            <a:br>
              <a:rPr lang="en-GB" b="1" dirty="0"/>
            </a:br>
            <a:br>
              <a:rPr lang="en-GB" b="1" dirty="0"/>
            </a:br>
            <a:r>
              <a:rPr lang="en-GB" sz="3600" b="1" dirty="0"/>
              <a:t>A three day training course for partners of Terre des hommes in Gaza </a:t>
            </a:r>
            <a:br>
              <a:rPr lang="en-GB" sz="3600" b="1" dirty="0"/>
            </a:br>
            <a:br>
              <a:rPr lang="en-GB" sz="3600" b="1" dirty="0"/>
            </a:br>
            <a:r>
              <a:rPr lang="en-GB" sz="3600" b="1" dirty="0"/>
              <a:t>December 6 to 8, 2022</a:t>
            </a:r>
          </a:p>
        </p:txBody>
      </p:sp>
      <p:sp>
        <p:nvSpPr>
          <p:cNvPr id="3" name="Subtitle 2"/>
          <p:cNvSpPr>
            <a:spLocks noGrp="1"/>
          </p:cNvSpPr>
          <p:nvPr>
            <p:ph type="subTitle" idx="1"/>
          </p:nvPr>
        </p:nvSpPr>
        <p:spPr>
          <a:xfrm>
            <a:off x="1475184" y="5645150"/>
            <a:ext cx="6193632" cy="631825"/>
          </a:xfrm>
        </p:spPr>
        <p:txBody>
          <a:bodyPr anchor="ctr">
            <a:normAutofit/>
          </a:bodyPr>
          <a:lstStyle/>
          <a:p>
            <a:pPr>
              <a:lnSpc>
                <a:spcPct val="90000"/>
              </a:lnSpc>
            </a:pPr>
            <a:endParaRPr lang="en-GB" sz="1700" dirty="0"/>
          </a:p>
          <a:p>
            <a:pPr>
              <a:lnSpc>
                <a:spcPct val="90000"/>
              </a:lnSpc>
            </a:pPr>
            <a:r>
              <a:rPr lang="en-GB" sz="1700" b="1" dirty="0"/>
              <a:t>Social Development Consulting, UK</a:t>
            </a:r>
          </a:p>
        </p:txBody>
      </p:sp>
      <p:sp>
        <p:nvSpPr>
          <p:cNvPr id="29" name="Rectangle 2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A4153B36-A526-E319-C7A3-810A12480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91828"/>
            <a:ext cx="395535" cy="39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graphical user interface&#10;&#10;Description automatically generated">
            <a:extLst>
              <a:ext uri="{FF2B5EF4-FFF2-40B4-BE49-F238E27FC236}">
                <a16:creationId xmlns:a16="http://schemas.microsoft.com/office/drawing/2014/main" id="{D1A4382E-5522-C8DC-2215-D0A22DD4D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113530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000" b="1" dirty="0"/>
              <a:t>An alternative Logical Framework </a:t>
            </a:r>
          </a:p>
        </p:txBody>
      </p:sp>
      <p:graphicFrame>
        <p:nvGraphicFramePr>
          <p:cNvPr id="3" name="Table 2"/>
          <p:cNvGraphicFramePr>
            <a:graphicFrameLocks noGrp="1"/>
          </p:cNvGraphicFramePr>
          <p:nvPr>
            <p:extLst>
              <p:ext uri="{D42A27DB-BD31-4B8C-83A1-F6EECF244321}">
                <p14:modId xmlns:p14="http://schemas.microsoft.com/office/powerpoint/2010/main" val="1448668281"/>
              </p:ext>
            </p:extLst>
          </p:nvPr>
        </p:nvGraphicFramePr>
        <p:xfrm>
          <a:off x="539552" y="1196752"/>
          <a:ext cx="7920880" cy="5168593"/>
        </p:xfrm>
        <a:graphic>
          <a:graphicData uri="http://schemas.openxmlformats.org/drawingml/2006/table">
            <a:tbl>
              <a:tblPr/>
              <a:tblGrid>
                <a:gridCol w="158417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428207">
                <a:tc>
                  <a:txBody>
                    <a:bodyPr/>
                    <a:lstStyle/>
                    <a:p>
                      <a:pPr algn="ctr">
                        <a:lnSpc>
                          <a:spcPct val="100000"/>
                        </a:lnSpc>
                        <a:spcBef>
                          <a:spcPts val="0"/>
                        </a:spcBef>
                        <a:spcAft>
                          <a:spcPts val="0"/>
                        </a:spcAft>
                      </a:pPr>
                      <a:r>
                        <a:rPr lang="en-GB" sz="1200" b="1" dirty="0">
                          <a:effectLst/>
                          <a:latin typeface="+mn-lt"/>
                        </a:rPr>
                        <a:t>Project summary</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00000"/>
                        </a:lnSpc>
                        <a:spcBef>
                          <a:spcPts val="0"/>
                        </a:spcBef>
                        <a:spcAft>
                          <a:spcPts val="0"/>
                        </a:spcAft>
                      </a:pPr>
                      <a:r>
                        <a:rPr lang="en-GB" sz="1200" b="1" dirty="0">
                          <a:effectLst/>
                          <a:latin typeface="+mn-lt"/>
                          <a:ea typeface="Times New Roman"/>
                        </a:rPr>
                        <a:t>Measurable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00000"/>
                        </a:lnSpc>
                        <a:spcBef>
                          <a:spcPts val="0"/>
                        </a:spcBef>
                        <a:spcAft>
                          <a:spcPts val="0"/>
                        </a:spcAft>
                      </a:pPr>
                      <a:r>
                        <a:rPr lang="en-GB" sz="1200" b="1" dirty="0">
                          <a:effectLst/>
                          <a:latin typeface="+mn-lt"/>
                          <a:ea typeface="Times New Roman"/>
                        </a:rPr>
                        <a:t>Means of Verification</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00000"/>
                        </a:lnSpc>
                        <a:spcBef>
                          <a:spcPts val="0"/>
                        </a:spcBef>
                        <a:spcAft>
                          <a:spcPts val="0"/>
                        </a:spcAft>
                      </a:pPr>
                      <a:r>
                        <a:rPr lang="en-GB" sz="1200" b="1" dirty="0">
                          <a:effectLst/>
                          <a:latin typeface="+mn-lt"/>
                          <a:ea typeface="Times New Roman"/>
                        </a:rPr>
                        <a:t>External Risks</a:t>
                      </a:r>
                      <a:r>
                        <a:rPr lang="en-GB" sz="1200" b="1" baseline="0" dirty="0">
                          <a:effectLst/>
                          <a:latin typeface="+mn-lt"/>
                          <a:ea typeface="Times New Roman"/>
                        </a:rPr>
                        <a:t> </a:t>
                      </a:r>
                      <a:endParaRPr lang="en-GB" sz="1200" b="1"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00000"/>
                        </a:lnSpc>
                        <a:spcBef>
                          <a:spcPts val="0"/>
                        </a:spcBef>
                        <a:spcAft>
                          <a:spcPts val="0"/>
                        </a:spcAft>
                      </a:pPr>
                      <a:r>
                        <a:rPr lang="en-GB" sz="1200" b="1" dirty="0">
                          <a:effectLst/>
                          <a:latin typeface="+mn-lt"/>
                          <a:ea typeface="Times New Roman"/>
                        </a:rPr>
                        <a:t>Risk Mitigation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0"/>
                  </a:ext>
                </a:extLst>
              </a:tr>
              <a:tr h="1063127">
                <a:tc>
                  <a:txBody>
                    <a:bodyPr/>
                    <a:lstStyle/>
                    <a:p>
                      <a:pPr>
                        <a:lnSpc>
                          <a:spcPct val="100000"/>
                        </a:lnSpc>
                        <a:spcBef>
                          <a:spcPts val="0"/>
                        </a:spcBef>
                        <a:spcAft>
                          <a:spcPts val="0"/>
                        </a:spcAft>
                      </a:pPr>
                      <a:r>
                        <a:rPr lang="en-GB" sz="1200" b="1" dirty="0">
                          <a:effectLst/>
                          <a:latin typeface="+mn-lt"/>
                          <a:ea typeface="Times New Roman"/>
                        </a:rPr>
                        <a:t>Goal:</a:t>
                      </a:r>
                      <a:endParaRPr lang="en-GB" sz="1200" dirty="0">
                        <a:effectLst/>
                        <a:latin typeface="+mn-lt"/>
                        <a:ea typeface="Times New Roman"/>
                      </a:endParaRPr>
                    </a:p>
                    <a:p>
                      <a:pPr>
                        <a:lnSpc>
                          <a:spcPct val="100000"/>
                        </a:lnSpc>
                        <a:spcBef>
                          <a:spcPts val="0"/>
                        </a:spcBef>
                        <a:spcAft>
                          <a:spcPts val="0"/>
                        </a:spcAft>
                      </a:pPr>
                      <a:r>
                        <a:rPr lang="en-US" sz="1200" dirty="0">
                          <a:effectLst/>
                          <a:latin typeface="+mn-lt"/>
                          <a:ea typeface="Times New Roman"/>
                        </a:rPr>
                        <a:t>Overall goal which this project will help to achieve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a:effectLst/>
                          <a:latin typeface="+mn-lt"/>
                          <a:ea typeface="Times New Roman"/>
                        </a:rPr>
                        <a:t> </a:t>
                      </a:r>
                    </a:p>
                    <a:p>
                      <a:pPr>
                        <a:lnSpc>
                          <a:spcPct val="100000"/>
                        </a:lnSpc>
                        <a:spcBef>
                          <a:spcPts val="0"/>
                        </a:spcBef>
                        <a:spcAft>
                          <a:spcPts val="0"/>
                        </a:spcAft>
                      </a:pPr>
                      <a:r>
                        <a:rPr lang="en-GB" sz="1200">
                          <a:effectLst/>
                          <a:latin typeface="+mn-lt"/>
                          <a:ea typeface="Times New Roman"/>
                        </a:rPr>
                        <a:t>The evidence (quantitative/qualitative) which will be used to measure/judge the achievement of goal</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a:effectLst/>
                          <a:latin typeface="+mn-lt"/>
                          <a:ea typeface="Times New Roman"/>
                        </a:rPr>
                        <a:t> </a:t>
                      </a:r>
                    </a:p>
                    <a:p>
                      <a:pPr>
                        <a:lnSpc>
                          <a:spcPct val="100000"/>
                        </a:lnSpc>
                        <a:spcBef>
                          <a:spcPts val="0"/>
                        </a:spcBef>
                        <a:spcAft>
                          <a:spcPts val="0"/>
                        </a:spcAft>
                      </a:pPr>
                      <a:r>
                        <a:rPr lang="en-GB" sz="1200">
                          <a:effectLst/>
                          <a:latin typeface="+mn-lt"/>
                          <a:ea typeface="Times New Roman"/>
                        </a:rPr>
                        <a:t>Sources of information/data which will be used to assess the indicators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Main external threats</a:t>
                      </a:r>
                      <a:r>
                        <a:rPr lang="en-GB" sz="1200" baseline="0" dirty="0">
                          <a:effectLst/>
                          <a:latin typeface="+mn-lt"/>
                          <a:ea typeface="Times New Roman"/>
                        </a:rPr>
                        <a:t> to the achievement of impact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GB" sz="1200" dirty="0">
                        <a:effectLst/>
                        <a:latin typeface="+mn-lt"/>
                        <a:ea typeface="Times New Roman"/>
                      </a:endParaRPr>
                    </a:p>
                    <a:p>
                      <a:pPr>
                        <a:lnSpc>
                          <a:spcPct val="100000"/>
                        </a:lnSpc>
                        <a:spcBef>
                          <a:spcPts val="0"/>
                        </a:spcBef>
                        <a:spcAft>
                          <a:spcPts val="0"/>
                        </a:spcAft>
                      </a:pPr>
                      <a:r>
                        <a:rPr lang="en-GB" sz="1200" dirty="0">
                          <a:effectLst/>
                          <a:latin typeface="+mn-lt"/>
                          <a:ea typeface="Times New Roman"/>
                        </a:rPr>
                        <a:t>The steps</a:t>
                      </a:r>
                      <a:r>
                        <a:rPr lang="en-GB" sz="1200" baseline="0" dirty="0">
                          <a:effectLst/>
                          <a:latin typeface="+mn-lt"/>
                          <a:ea typeface="Times New Roman"/>
                        </a:rPr>
                        <a:t> you will take to reduce external threats, or their impact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10818">
                <a:tc>
                  <a:txBody>
                    <a:bodyPr/>
                    <a:lstStyle/>
                    <a:p>
                      <a:pPr>
                        <a:lnSpc>
                          <a:spcPct val="100000"/>
                        </a:lnSpc>
                        <a:spcBef>
                          <a:spcPts val="0"/>
                        </a:spcBef>
                        <a:spcAft>
                          <a:spcPts val="0"/>
                        </a:spcAft>
                      </a:pPr>
                      <a:r>
                        <a:rPr lang="en-GB" sz="1200" b="1" dirty="0">
                          <a:effectLst/>
                          <a:latin typeface="+mn-lt"/>
                          <a:ea typeface="Times New Roman"/>
                        </a:rPr>
                        <a:t>Purpose:</a:t>
                      </a:r>
                      <a:endParaRPr lang="en-GB" sz="1200" dirty="0">
                        <a:effectLst/>
                        <a:latin typeface="+mn-lt"/>
                        <a:ea typeface="Times New Roman"/>
                      </a:endParaRPr>
                    </a:p>
                    <a:p>
                      <a:pPr>
                        <a:lnSpc>
                          <a:spcPct val="100000"/>
                        </a:lnSpc>
                        <a:spcBef>
                          <a:spcPts val="0"/>
                        </a:spcBef>
                        <a:spcAft>
                          <a:spcPts val="0"/>
                        </a:spcAft>
                      </a:pPr>
                      <a:r>
                        <a:rPr lang="en-GB" sz="1200" dirty="0">
                          <a:effectLst/>
                          <a:latin typeface="+mn-lt"/>
                          <a:ea typeface="Times New Roman"/>
                        </a:rPr>
                        <a:t>Immediate impact on the project area or target group i.e. the change or benefit to be achieved by the project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The evidence (quantitative/qualitative) which will be used to measure/judge the achievement of the purpose</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Sources of information/data which will be used to assess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Main external threats to</a:t>
                      </a:r>
                      <a:r>
                        <a:rPr lang="en-GB" sz="1200" baseline="0" dirty="0">
                          <a:effectLst/>
                          <a:latin typeface="+mn-lt"/>
                          <a:ea typeface="Times New Roman"/>
                        </a:rPr>
                        <a:t> the project </a:t>
                      </a:r>
                      <a:r>
                        <a:rPr lang="en-GB" sz="1200" dirty="0">
                          <a:effectLst/>
                          <a:latin typeface="+mn-lt"/>
                          <a:ea typeface="Times New Roman"/>
                        </a:rPr>
                        <a:t>reaching its goal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GB" sz="1200" dirty="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a:rPr>
                        <a:t>The steps</a:t>
                      </a:r>
                      <a:r>
                        <a:rPr lang="en-GB" sz="1200" baseline="0" dirty="0">
                          <a:effectLst/>
                          <a:latin typeface="+mn-lt"/>
                          <a:ea typeface="Times New Roman"/>
                        </a:rPr>
                        <a:t> you will take to reduce external threats, or their impact </a:t>
                      </a:r>
                      <a:endParaRPr lang="en-GB" sz="1200" dirty="0">
                        <a:effectLst/>
                        <a:latin typeface="+mn-lt"/>
                        <a:ea typeface="Times New Roman"/>
                      </a:endParaRPr>
                    </a:p>
                    <a:p>
                      <a:pPr>
                        <a:lnSpc>
                          <a:spcPct val="100000"/>
                        </a:lnSpc>
                        <a:spcBef>
                          <a:spcPts val="0"/>
                        </a:spcBef>
                        <a:spcAft>
                          <a:spcPts val="0"/>
                        </a:spcAft>
                      </a:pP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2128">
                <a:tc>
                  <a:txBody>
                    <a:bodyPr/>
                    <a:lstStyle/>
                    <a:p>
                      <a:pPr>
                        <a:lnSpc>
                          <a:spcPct val="100000"/>
                        </a:lnSpc>
                        <a:spcBef>
                          <a:spcPts val="0"/>
                        </a:spcBef>
                        <a:spcAft>
                          <a:spcPts val="0"/>
                        </a:spcAft>
                      </a:pPr>
                      <a:r>
                        <a:rPr lang="en-GB" sz="1200" b="1">
                          <a:effectLst/>
                          <a:latin typeface="+mn-lt"/>
                          <a:ea typeface="Times New Roman"/>
                        </a:rPr>
                        <a:t>Outcomes</a:t>
                      </a:r>
                      <a:endParaRPr lang="en-GB" sz="1200">
                        <a:effectLst/>
                        <a:latin typeface="+mn-lt"/>
                        <a:ea typeface="Times New Roman"/>
                      </a:endParaRPr>
                    </a:p>
                    <a:p>
                      <a:pPr>
                        <a:lnSpc>
                          <a:spcPct val="100000"/>
                        </a:lnSpc>
                        <a:spcBef>
                          <a:spcPts val="0"/>
                        </a:spcBef>
                        <a:spcAft>
                          <a:spcPts val="0"/>
                        </a:spcAft>
                      </a:pPr>
                      <a:r>
                        <a:rPr lang="en-GB" sz="1200">
                          <a:effectLst/>
                          <a:latin typeface="+mn-lt"/>
                          <a:ea typeface="Times New Roman"/>
                        </a:rPr>
                        <a:t>The specific deliverable results expected from the project to attain the purpose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The evidence (quantitative/qualitative) which will be used to measure/judge the achievement of the outputs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Sources of information/data which will be used to asses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Main external threats to</a:t>
                      </a:r>
                      <a:r>
                        <a:rPr lang="en-GB" sz="1200" baseline="0" dirty="0">
                          <a:effectLst/>
                          <a:latin typeface="+mn-lt"/>
                          <a:ea typeface="Times New Roman"/>
                        </a:rPr>
                        <a:t> the project reaching is purpose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GB" sz="1200" dirty="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a:rPr>
                        <a:t>The steps</a:t>
                      </a:r>
                      <a:r>
                        <a:rPr lang="en-GB" sz="1200" baseline="0" dirty="0">
                          <a:effectLst/>
                          <a:latin typeface="+mn-lt"/>
                          <a:ea typeface="Times New Roman"/>
                        </a:rPr>
                        <a:t> you will take to reduce external threats, or their impact </a:t>
                      </a:r>
                      <a:endParaRPr lang="en-GB" sz="1200" dirty="0">
                        <a:effectLst/>
                        <a:latin typeface="+mn-lt"/>
                        <a:ea typeface="Times New Roman"/>
                      </a:endParaRPr>
                    </a:p>
                    <a:p>
                      <a:pPr>
                        <a:lnSpc>
                          <a:spcPct val="100000"/>
                        </a:lnSpc>
                        <a:spcBef>
                          <a:spcPts val="0"/>
                        </a:spcBef>
                        <a:spcAft>
                          <a:spcPts val="0"/>
                        </a:spcAft>
                      </a:pP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0315">
                <a:tc>
                  <a:txBody>
                    <a:bodyPr/>
                    <a:lstStyle/>
                    <a:p>
                      <a:pPr>
                        <a:lnSpc>
                          <a:spcPct val="100000"/>
                        </a:lnSpc>
                        <a:spcBef>
                          <a:spcPts val="0"/>
                        </a:spcBef>
                        <a:spcAft>
                          <a:spcPts val="0"/>
                        </a:spcAft>
                      </a:pPr>
                      <a:r>
                        <a:rPr lang="en-GB" sz="1200" b="1">
                          <a:effectLst/>
                          <a:latin typeface="+mn-lt"/>
                          <a:ea typeface="Times New Roman"/>
                        </a:rPr>
                        <a:t>Activities</a:t>
                      </a:r>
                      <a:endParaRPr lang="en-GB" sz="1200">
                        <a:effectLst/>
                        <a:latin typeface="+mn-lt"/>
                        <a:ea typeface="Times New Roman"/>
                      </a:endParaRPr>
                    </a:p>
                    <a:p>
                      <a:pPr>
                        <a:lnSpc>
                          <a:spcPct val="100000"/>
                        </a:lnSpc>
                        <a:spcBef>
                          <a:spcPts val="0"/>
                        </a:spcBef>
                        <a:spcAft>
                          <a:spcPts val="0"/>
                        </a:spcAft>
                      </a:pPr>
                      <a:r>
                        <a:rPr lang="en-GB" sz="1200">
                          <a:effectLst/>
                          <a:latin typeface="+mn-lt"/>
                          <a:ea typeface="Times New Roman"/>
                        </a:rPr>
                        <a:t>These are the tasks to be done to produce the outputs </a:t>
                      </a:r>
                    </a:p>
                    <a:p>
                      <a:pPr>
                        <a:lnSpc>
                          <a:spcPct val="100000"/>
                        </a:lnSpc>
                        <a:spcBef>
                          <a:spcPts val="0"/>
                        </a:spcBef>
                        <a:spcAft>
                          <a:spcPts val="0"/>
                        </a:spcAft>
                      </a:pPr>
                      <a:r>
                        <a:rPr lang="en-GB" sz="1200">
                          <a:effectLst/>
                          <a:latin typeface="+mn-lt"/>
                          <a:ea typeface="Times New Roman"/>
                        </a:rPr>
                        <a:t> </a:t>
                      </a:r>
                    </a:p>
                    <a:p>
                      <a:pPr>
                        <a:lnSpc>
                          <a:spcPct val="100000"/>
                        </a:lnSpc>
                        <a:spcBef>
                          <a:spcPts val="0"/>
                        </a:spcBef>
                        <a:spcAft>
                          <a:spcPts val="0"/>
                        </a:spcAft>
                      </a:pPr>
                      <a:r>
                        <a:rPr lang="en-GB" sz="1200">
                          <a:effectLst/>
                          <a:latin typeface="+mn-lt"/>
                          <a:ea typeface="Times New Roman"/>
                        </a:rPr>
                        <a:t> </a:t>
                      </a:r>
                    </a:p>
                    <a:p>
                      <a:pPr>
                        <a:lnSpc>
                          <a:spcPct val="100000"/>
                        </a:lnSpc>
                        <a:spcBef>
                          <a:spcPts val="0"/>
                        </a:spcBef>
                        <a:spcAft>
                          <a:spcPts val="0"/>
                        </a:spcAft>
                      </a:pPr>
                      <a:r>
                        <a:rPr lang="en-GB" sz="1200">
                          <a:effectLst/>
                          <a:latin typeface="+mn-lt"/>
                          <a:ea typeface="Times New Roman"/>
                        </a:rPr>
                        <a:t>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b="1">
                          <a:effectLst/>
                          <a:latin typeface="+mn-lt"/>
                          <a:ea typeface="Times New Roman"/>
                        </a:rPr>
                        <a:t>Inputs</a:t>
                      </a:r>
                      <a:endParaRPr lang="en-GB" sz="1200">
                        <a:effectLst/>
                        <a:latin typeface="+mn-lt"/>
                        <a:ea typeface="Times New Roman"/>
                      </a:endParaRPr>
                    </a:p>
                    <a:p>
                      <a:pPr>
                        <a:lnSpc>
                          <a:spcPct val="100000"/>
                        </a:lnSpc>
                        <a:spcBef>
                          <a:spcPts val="0"/>
                        </a:spcBef>
                        <a:spcAft>
                          <a:spcPts val="0"/>
                        </a:spcAft>
                      </a:pPr>
                      <a:r>
                        <a:rPr lang="en-GB" sz="1200">
                          <a:effectLst/>
                          <a:latin typeface="+mn-lt"/>
                          <a:ea typeface="Times New Roman"/>
                        </a:rPr>
                        <a:t>This is a summary of the project budget and other key inputs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Sources of information/data which will be used to assess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r>
                        <a:rPr lang="en-GB" sz="1200" dirty="0">
                          <a:effectLst/>
                          <a:latin typeface="+mn-lt"/>
                          <a:ea typeface="Times New Roman"/>
                        </a:rPr>
                        <a:t> </a:t>
                      </a:r>
                    </a:p>
                    <a:p>
                      <a:pPr>
                        <a:lnSpc>
                          <a:spcPct val="100000"/>
                        </a:lnSpc>
                        <a:spcBef>
                          <a:spcPts val="0"/>
                        </a:spcBef>
                        <a:spcAft>
                          <a:spcPts val="0"/>
                        </a:spcAft>
                      </a:pPr>
                      <a:r>
                        <a:rPr lang="en-GB" sz="1200" dirty="0">
                          <a:effectLst/>
                          <a:latin typeface="+mn-lt"/>
                          <a:ea typeface="Times New Roman"/>
                        </a:rPr>
                        <a:t>Main external threats to the project achieving</a:t>
                      </a:r>
                      <a:r>
                        <a:rPr lang="en-GB" sz="1200" baseline="0" dirty="0">
                          <a:effectLst/>
                          <a:latin typeface="+mn-lt"/>
                          <a:ea typeface="Times New Roman"/>
                        </a:rPr>
                        <a:t> its </a:t>
                      </a:r>
                      <a:r>
                        <a:rPr lang="en-GB" sz="1200" dirty="0">
                          <a:effectLst/>
                          <a:latin typeface="+mn-lt"/>
                          <a:ea typeface="Times New Roman"/>
                        </a:rPr>
                        <a:t>outcomes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0"/>
                        </a:spcBef>
                        <a:spcAft>
                          <a:spcPts val="0"/>
                        </a:spcAft>
                      </a:pPr>
                      <a:endParaRPr lang="en-GB" sz="1200" dirty="0">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a:rPr>
                        <a:t>The steps</a:t>
                      </a:r>
                      <a:r>
                        <a:rPr lang="en-GB" sz="1200" baseline="0" dirty="0">
                          <a:effectLst/>
                          <a:latin typeface="+mn-lt"/>
                          <a:ea typeface="Times New Roman"/>
                        </a:rPr>
                        <a:t> you will take to reduce external threats, or their impact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3960440"/>
          </a:xfrm>
        </p:spPr>
        <p:txBody>
          <a:bodyPr>
            <a:normAutofit fontScale="90000"/>
          </a:bodyPr>
          <a:lstStyle/>
          <a:p>
            <a:pPr lvl="0" algn="l">
              <a:spcBef>
                <a:spcPct val="20000"/>
              </a:spcBef>
              <a:defRPr/>
            </a:pPr>
            <a:br>
              <a:rPr lang="en-US" sz="2700" dirty="0">
                <a:solidFill>
                  <a:prstClr val="black"/>
                </a:solidFill>
                <a:latin typeface="Georgia"/>
                <a:ea typeface="+mn-ea"/>
                <a:cs typeface="+mn-cs"/>
              </a:rPr>
            </a:br>
            <a:br>
              <a:rPr lang="en-US" sz="2700" dirty="0">
                <a:solidFill>
                  <a:prstClr val="black"/>
                </a:solidFill>
                <a:latin typeface="Georgia"/>
                <a:ea typeface="+mn-ea"/>
                <a:cs typeface="+mn-cs"/>
              </a:rPr>
            </a:br>
            <a:r>
              <a:rPr lang="en-US" sz="2700" dirty="0">
                <a:solidFill>
                  <a:prstClr val="black"/>
                </a:solidFill>
                <a:latin typeface="+mn-lt"/>
                <a:ea typeface="+mn-ea"/>
                <a:cs typeface="+mn-cs"/>
              </a:rPr>
              <a:t>Every project and programme expects some changes in someone’s life directly or indirectly. </a:t>
            </a:r>
            <a:br>
              <a:rPr lang="en-US" sz="2700" dirty="0">
                <a:solidFill>
                  <a:prstClr val="black"/>
                </a:solidFill>
                <a:latin typeface="+mn-lt"/>
                <a:ea typeface="+mn-ea"/>
                <a:cs typeface="+mn-cs"/>
              </a:rPr>
            </a:br>
            <a:br>
              <a:rPr lang="en-US" sz="2700" dirty="0">
                <a:solidFill>
                  <a:prstClr val="black"/>
                </a:solidFill>
                <a:latin typeface="+mn-lt"/>
                <a:ea typeface="+mn-ea"/>
                <a:cs typeface="+mn-cs"/>
              </a:rPr>
            </a:br>
            <a:r>
              <a:rPr lang="en-US" sz="2700" dirty="0">
                <a:solidFill>
                  <a:prstClr val="black"/>
                </a:solidFill>
                <a:latin typeface="+mn-lt"/>
                <a:ea typeface="+mn-ea"/>
                <a:cs typeface="+mn-cs"/>
              </a:rPr>
              <a:t>The key element in this approach is to establish clearly the relationship between the expected changes and the activities. </a:t>
            </a:r>
            <a:br>
              <a:rPr lang="en-US" sz="2700" dirty="0">
                <a:solidFill>
                  <a:prstClr val="black"/>
                </a:solidFill>
                <a:latin typeface="+mn-lt"/>
                <a:ea typeface="+mn-ea"/>
                <a:cs typeface="+mn-cs"/>
              </a:rPr>
            </a:br>
            <a:br>
              <a:rPr lang="en-US" sz="2700" dirty="0">
                <a:solidFill>
                  <a:prstClr val="black"/>
                </a:solidFill>
                <a:latin typeface="+mn-lt"/>
                <a:ea typeface="+mn-ea"/>
                <a:cs typeface="+mn-cs"/>
              </a:rPr>
            </a:br>
            <a:r>
              <a:rPr lang="en-US" sz="2700" dirty="0">
                <a:solidFill>
                  <a:prstClr val="black"/>
                </a:solidFill>
                <a:latin typeface="+mn-lt"/>
                <a:ea typeface="+mn-ea"/>
                <a:cs typeface="+mn-cs"/>
              </a:rPr>
              <a:t>Please see the paper: </a:t>
            </a:r>
            <a:r>
              <a:rPr lang="en-GB" sz="2700" dirty="0">
                <a:solidFill>
                  <a:prstClr val="black"/>
                </a:solidFill>
                <a:latin typeface="+mn-lt"/>
                <a:ea typeface="+mn-ea"/>
                <a:cs typeface="+mn-cs"/>
              </a:rPr>
              <a:t>Theories of Change and the Log frame </a:t>
            </a:r>
            <a:br>
              <a:rPr lang="en-US" sz="2700" dirty="0">
                <a:solidFill>
                  <a:prstClr val="black"/>
                </a:solidFill>
                <a:latin typeface="+mn-lt"/>
                <a:ea typeface="+mn-ea"/>
                <a:cs typeface="+mn-cs"/>
              </a:rPr>
            </a:br>
            <a:br>
              <a:rPr lang="en-US" sz="2700" dirty="0">
                <a:solidFill>
                  <a:prstClr val="black"/>
                </a:solidFill>
                <a:latin typeface="+mn-lt"/>
                <a:ea typeface="+mn-ea"/>
                <a:cs typeface="+mn-cs"/>
              </a:rPr>
            </a:br>
            <a:endParaRPr lang="en-GB" dirty="0">
              <a:latin typeface="+mn-lt"/>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b="1" dirty="0"/>
              <a:t>Theory of Change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35170"/>
            <a:ext cx="332656"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picture containing graphical user interface&#10;&#10;Description automatically generated">
            <a:extLst>
              <a:ext uri="{FF2B5EF4-FFF2-40B4-BE49-F238E27FC236}">
                <a16:creationId xmlns:a16="http://schemas.microsoft.com/office/drawing/2014/main" id="{DE184C57-6D10-B7CE-E4C5-CF1257185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10317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What is a ‘Theory of Change</a:t>
            </a:r>
            <a:r>
              <a:rPr lang="en-US" sz="3000" dirty="0"/>
              <a:t>’</a:t>
            </a:r>
          </a:p>
        </p:txBody>
      </p:sp>
      <p:sp>
        <p:nvSpPr>
          <p:cNvPr id="3" name="Rectangle 2"/>
          <p:cNvSpPr/>
          <p:nvPr/>
        </p:nvSpPr>
        <p:spPr>
          <a:xfrm>
            <a:off x="457200" y="1268760"/>
            <a:ext cx="8424936" cy="4893647"/>
          </a:xfrm>
          <a:prstGeom prst="rect">
            <a:avLst/>
          </a:prstGeom>
        </p:spPr>
        <p:txBody>
          <a:bodyPr wrap="square">
            <a:spAutoFit/>
          </a:bodyPr>
          <a:lstStyle/>
          <a:p>
            <a:r>
              <a:rPr lang="en-US" sz="2400" dirty="0">
                <a:latin typeface="+mj-lt"/>
              </a:rPr>
              <a:t>An ongoing process of reflection to explore change and how it happens – and what that means for the part organizations play in a particular context, sector and/or group of people. </a:t>
            </a:r>
          </a:p>
          <a:p>
            <a:endParaRPr lang="en-US" sz="2400" dirty="0">
              <a:latin typeface="+mj-lt"/>
            </a:endParaRPr>
          </a:p>
          <a:p>
            <a:pPr marL="342900" indent="-342900">
              <a:buFont typeface="Arial" panose="020B0604020202020204" pitchFamily="34" charset="0"/>
              <a:buChar char="•"/>
            </a:pPr>
            <a:r>
              <a:rPr lang="en-US" sz="2400" dirty="0">
                <a:latin typeface="+mj-lt"/>
              </a:rPr>
              <a:t>It locates a programme or project within a wider analysis of how change comes about. </a:t>
            </a:r>
          </a:p>
          <a:p>
            <a:pPr marL="342900" indent="-342900">
              <a:buFont typeface="Arial" panose="020B0604020202020204" pitchFamily="34" charset="0"/>
              <a:buChar char="•"/>
            </a:pPr>
            <a:r>
              <a:rPr lang="en-US" sz="2400" dirty="0">
                <a:latin typeface="+mj-lt"/>
              </a:rPr>
              <a:t>It draws on external learning about development. </a:t>
            </a:r>
          </a:p>
          <a:p>
            <a:pPr marL="342900" indent="-342900">
              <a:buFont typeface="Arial" panose="020B0604020202020204" pitchFamily="34" charset="0"/>
              <a:buChar char="•"/>
            </a:pPr>
            <a:r>
              <a:rPr lang="en-US" sz="2400" dirty="0">
                <a:latin typeface="+mj-lt"/>
              </a:rPr>
              <a:t>It articulates organizations' understanding of change – but also challenges them to explore it further.</a:t>
            </a:r>
          </a:p>
          <a:p>
            <a:pPr marL="342900" indent="-342900">
              <a:buFont typeface="Arial" panose="020B0604020202020204" pitchFamily="34" charset="0"/>
              <a:buChar char="•"/>
            </a:pPr>
            <a:r>
              <a:rPr lang="en-US" sz="2400" dirty="0">
                <a:latin typeface="+mj-lt"/>
              </a:rPr>
              <a:t>It acknowledges the complexity of change: the wider systems and actors that influence it</a:t>
            </a:r>
          </a:p>
          <a:p>
            <a:pPr marL="342900" indent="-342900">
              <a:buFont typeface="Arial" panose="020B0604020202020204" pitchFamily="34" charset="0"/>
              <a:buChar char="•"/>
            </a:pPr>
            <a:r>
              <a:rPr lang="en-US" sz="2400" dirty="0">
                <a:latin typeface="+mj-lt"/>
              </a:rPr>
              <a:t>It is often presented in diagrammatic form with an accompanying narrative summary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4" y="6547656"/>
            <a:ext cx="310344" cy="3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graphical user interface&#10;&#10;Description automatically generated">
            <a:extLst>
              <a:ext uri="{FF2B5EF4-FFF2-40B4-BE49-F238E27FC236}">
                <a16:creationId xmlns:a16="http://schemas.microsoft.com/office/drawing/2014/main" id="{17C4A4BC-2A4D-0718-2517-E1B023EF5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BFF4-5394-E8B5-4D1E-CAD65E0F17F2}"/>
              </a:ext>
            </a:extLst>
          </p:cNvPr>
          <p:cNvSpPr>
            <a:spLocks noGrp="1"/>
          </p:cNvSpPr>
          <p:nvPr>
            <p:ph type="title"/>
          </p:nvPr>
        </p:nvSpPr>
        <p:spPr/>
        <p:txBody>
          <a:bodyPr>
            <a:normAutofit/>
          </a:bodyPr>
          <a:lstStyle/>
          <a:p>
            <a:r>
              <a:rPr lang="en-US" sz="3000" b="1" dirty="0"/>
              <a:t>What do Theories of Change look like? </a:t>
            </a:r>
          </a:p>
        </p:txBody>
      </p:sp>
      <p:pic>
        <p:nvPicPr>
          <p:cNvPr id="9" name="Content Placeholder 8" descr="Diagram&#10;&#10;Description automatically generated">
            <a:extLst>
              <a:ext uri="{FF2B5EF4-FFF2-40B4-BE49-F238E27FC236}">
                <a16:creationId xmlns:a16="http://schemas.microsoft.com/office/drawing/2014/main" id="{6D5CB5F7-4D05-E38F-258B-0C5F10D0FD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11636"/>
            <a:ext cx="8229600" cy="3303091"/>
          </a:xfrm>
        </p:spPr>
      </p:pic>
    </p:spTree>
    <p:extLst>
      <p:ext uri="{BB962C8B-B14F-4D97-AF65-F5344CB8AC3E}">
        <p14:creationId xmlns:p14="http://schemas.microsoft.com/office/powerpoint/2010/main" val="162007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BBC8-9D6A-23CD-529F-A50EA9945F80}"/>
              </a:ext>
            </a:extLst>
          </p:cNvPr>
          <p:cNvSpPr>
            <a:spLocks noGrp="1"/>
          </p:cNvSpPr>
          <p:nvPr>
            <p:ph type="title"/>
          </p:nvPr>
        </p:nvSpPr>
        <p:spPr/>
        <p:txBody>
          <a:bodyPr>
            <a:normAutofit/>
          </a:bodyPr>
          <a:lstStyle/>
          <a:p>
            <a:r>
              <a:rPr lang="en-US" sz="3000" b="1" dirty="0"/>
              <a:t>Another example of how a Theory of change can be presented </a:t>
            </a:r>
          </a:p>
        </p:txBody>
      </p:sp>
      <p:pic>
        <p:nvPicPr>
          <p:cNvPr id="5" name="Content Placeholder 4" descr="Diagram&#10;&#10;Description automatically generated">
            <a:extLst>
              <a:ext uri="{FF2B5EF4-FFF2-40B4-BE49-F238E27FC236}">
                <a16:creationId xmlns:a16="http://schemas.microsoft.com/office/drawing/2014/main" id="{AB418D79-7D4D-1DA7-3257-EDCC61703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170" y="1600200"/>
            <a:ext cx="5901660" cy="4525963"/>
          </a:xfrm>
        </p:spPr>
      </p:pic>
    </p:spTree>
    <p:extLst>
      <p:ext uri="{BB962C8B-B14F-4D97-AF65-F5344CB8AC3E}">
        <p14:creationId xmlns:p14="http://schemas.microsoft.com/office/powerpoint/2010/main" val="190906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5153-8F77-0175-A7B5-D86C0B7B64BE}"/>
              </a:ext>
            </a:extLst>
          </p:cNvPr>
          <p:cNvSpPr>
            <a:spLocks noGrp="1"/>
          </p:cNvSpPr>
          <p:nvPr>
            <p:ph type="title"/>
          </p:nvPr>
        </p:nvSpPr>
        <p:spPr/>
        <p:txBody>
          <a:bodyPr>
            <a:normAutofit/>
          </a:bodyPr>
          <a:lstStyle/>
          <a:p>
            <a:r>
              <a:rPr lang="en-US" sz="3000" b="1" dirty="0"/>
              <a:t>Thinking about Monitoring, Evaluation and Learning</a:t>
            </a:r>
            <a:endParaRPr lang="en-US" sz="3000" dirty="0"/>
          </a:p>
        </p:txBody>
      </p:sp>
      <p:pic>
        <p:nvPicPr>
          <p:cNvPr id="5" name="Content Placeholder 4" descr="Diagram&#10;&#10;Description automatically generated">
            <a:extLst>
              <a:ext uri="{FF2B5EF4-FFF2-40B4-BE49-F238E27FC236}">
                <a16:creationId xmlns:a16="http://schemas.microsoft.com/office/drawing/2014/main" id="{BA250256-D479-707C-07A2-AC0DD80DAD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5265" y="1556792"/>
            <a:ext cx="3953470" cy="4631876"/>
          </a:xfrm>
        </p:spPr>
      </p:pic>
      <p:pic>
        <p:nvPicPr>
          <p:cNvPr id="6" name="Picture 2">
            <a:extLst>
              <a:ext uri="{FF2B5EF4-FFF2-40B4-BE49-F238E27FC236}">
                <a16:creationId xmlns:a16="http://schemas.microsoft.com/office/drawing/2014/main" id="{1BB697EF-24D4-43B8-C994-71614E6F47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09897"/>
            <a:ext cx="467544" cy="4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graphical user interface&#10;&#10;Description automatically generated">
            <a:extLst>
              <a:ext uri="{FF2B5EF4-FFF2-40B4-BE49-F238E27FC236}">
                <a16:creationId xmlns:a16="http://schemas.microsoft.com/office/drawing/2014/main" id="{4EDBD1D0-636C-37C8-85D6-53E34E1CA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268507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152127"/>
          </a:xfrm>
        </p:spPr>
        <p:txBody>
          <a:bodyPr>
            <a:normAutofit/>
          </a:bodyPr>
          <a:lstStyle/>
          <a:p>
            <a:r>
              <a:rPr lang="en-GB" sz="3000" b="1" dirty="0"/>
              <a:t>Key Terms</a:t>
            </a:r>
          </a:p>
        </p:txBody>
      </p:sp>
      <p:sp>
        <p:nvSpPr>
          <p:cNvPr id="3" name="Subtitle 2"/>
          <p:cNvSpPr>
            <a:spLocks noGrp="1"/>
          </p:cNvSpPr>
          <p:nvPr>
            <p:ph type="subTitle" idx="1"/>
          </p:nvPr>
        </p:nvSpPr>
        <p:spPr>
          <a:xfrm>
            <a:off x="323528" y="1196752"/>
            <a:ext cx="8352928" cy="5256584"/>
          </a:xfrm>
        </p:spPr>
        <p:txBody>
          <a:bodyPr>
            <a:noAutofit/>
          </a:bodyPr>
          <a:lstStyle/>
          <a:p>
            <a:pPr algn="l"/>
            <a:r>
              <a:rPr lang="en-GB" sz="1800" b="1" dirty="0">
                <a:solidFill>
                  <a:schemeClr val="tx1"/>
                </a:solidFill>
              </a:rPr>
              <a:t>Assessment (needs assessment, or context analysis) </a:t>
            </a:r>
          </a:p>
          <a:p>
            <a:pPr algn="l"/>
            <a:endParaRPr lang="en-GB" sz="1600" b="1" dirty="0">
              <a:solidFill>
                <a:schemeClr val="tx1"/>
              </a:solidFill>
            </a:endParaRPr>
          </a:p>
          <a:p>
            <a:pPr algn="just"/>
            <a:r>
              <a:rPr lang="en-GB" sz="1600" dirty="0">
                <a:solidFill>
                  <a:schemeClr val="tx1"/>
                </a:solidFill>
              </a:rPr>
              <a:t>This is the process of identifying and understanding a problem and planning a series of actions to deal with it. This will require the collection of information and may involve a number of processes such as the development of a problem tree and an objective tree. The end result will be a hierarchy of objectives (goal, purpose, outcomes) and specific activities to achieve these objectives, i.e. a Logical Framework Analysis.  As part of the process it is likely you will develop ‘Base Line Data’. </a:t>
            </a:r>
          </a:p>
          <a:p>
            <a:pPr algn="just"/>
            <a:endParaRPr lang="en-GB" sz="1600" b="1" dirty="0">
              <a:solidFill>
                <a:schemeClr val="tx1"/>
              </a:solidFill>
            </a:endParaRPr>
          </a:p>
          <a:p>
            <a:pPr algn="just"/>
            <a:r>
              <a:rPr lang="en-GB" sz="1800" b="1" dirty="0">
                <a:solidFill>
                  <a:schemeClr val="tx1"/>
                </a:solidFill>
              </a:rPr>
              <a:t>Monitoring </a:t>
            </a:r>
          </a:p>
          <a:p>
            <a:pPr algn="just"/>
            <a:endParaRPr lang="en-GB" sz="1600" b="1" dirty="0">
              <a:solidFill>
                <a:schemeClr val="tx1"/>
              </a:solidFill>
            </a:endParaRPr>
          </a:p>
          <a:p>
            <a:pPr algn="just"/>
            <a:r>
              <a:rPr lang="en-GB" sz="1600" dirty="0">
                <a:solidFill>
                  <a:schemeClr val="tx1"/>
                </a:solidFill>
              </a:rPr>
              <a:t>This is the systematic and continuous collecting and analysing of information about the progress of a piece of work over time. It is a tool for identifying strengths and weaknesses and providing sufficient information so that decisions can be made to correct weaknesses. </a:t>
            </a:r>
          </a:p>
          <a:p>
            <a:pPr algn="just"/>
            <a:endParaRPr lang="en-GB" sz="1600" dirty="0">
              <a:solidFill>
                <a:schemeClr val="tx1"/>
              </a:solidFill>
            </a:endParaRPr>
          </a:p>
          <a:p>
            <a:pPr algn="just"/>
            <a:r>
              <a:rPr lang="en-GB" sz="1800" b="1" dirty="0">
                <a:solidFill>
                  <a:schemeClr val="tx1"/>
                </a:solidFill>
              </a:rPr>
              <a:t>Review</a:t>
            </a:r>
          </a:p>
          <a:p>
            <a:pPr algn="just"/>
            <a:endParaRPr lang="en-GB" sz="1600" b="1" dirty="0">
              <a:solidFill>
                <a:schemeClr val="tx1"/>
              </a:solidFill>
            </a:endParaRPr>
          </a:p>
          <a:p>
            <a:pPr algn="just"/>
            <a:r>
              <a:rPr lang="en-GB" sz="1600" dirty="0">
                <a:solidFill>
                  <a:schemeClr val="tx1"/>
                </a:solidFill>
              </a:rPr>
              <a:t>This is the assessment at one point in time of the progress of a piece of work. Reviews look in detail at different aspects of a piece of work and use different criteria to measure progress. </a:t>
            </a:r>
          </a:p>
          <a:p>
            <a:pPr algn="l"/>
            <a:endParaRPr lang="en-GB" sz="1600" b="1" dirty="0">
              <a:solidFill>
                <a:schemeClr val="tx1"/>
              </a:solidFill>
            </a:endParaRPr>
          </a:p>
          <a:p>
            <a:pPr algn="l"/>
            <a:endParaRPr lang="en-GB" sz="1600" b="1" dirty="0">
              <a:solidFill>
                <a:schemeClr val="tx1"/>
              </a:solidFill>
            </a:endParaRPr>
          </a:p>
          <a:p>
            <a:endParaRPr lang="en-GB" sz="1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390456"/>
            <a:ext cx="467543" cy="4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graphical user interface&#10;&#10;Description automatically generated">
            <a:extLst>
              <a:ext uri="{FF2B5EF4-FFF2-40B4-BE49-F238E27FC236}">
                <a16:creationId xmlns:a16="http://schemas.microsoft.com/office/drawing/2014/main" id="{B18EC56A-45B1-38C2-0AD3-4671B41EB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107667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1"/>
            <a:ext cx="7772400" cy="1008112"/>
          </a:xfrm>
        </p:spPr>
        <p:txBody>
          <a:bodyPr>
            <a:normAutofit/>
          </a:bodyPr>
          <a:lstStyle/>
          <a:p>
            <a:r>
              <a:rPr lang="en-GB" sz="3000" b="1" dirty="0"/>
              <a:t>Key Terms, continued</a:t>
            </a:r>
          </a:p>
        </p:txBody>
      </p:sp>
      <p:sp>
        <p:nvSpPr>
          <p:cNvPr id="3" name="Subtitle 2"/>
          <p:cNvSpPr>
            <a:spLocks noGrp="1"/>
          </p:cNvSpPr>
          <p:nvPr>
            <p:ph type="subTitle" idx="1"/>
          </p:nvPr>
        </p:nvSpPr>
        <p:spPr>
          <a:xfrm>
            <a:off x="467544" y="1124744"/>
            <a:ext cx="8136904" cy="5184576"/>
          </a:xfrm>
        </p:spPr>
        <p:txBody>
          <a:bodyPr>
            <a:normAutofit/>
          </a:bodyPr>
          <a:lstStyle/>
          <a:p>
            <a:pPr algn="l">
              <a:spcBef>
                <a:spcPts val="0"/>
              </a:spcBef>
            </a:pPr>
            <a:r>
              <a:rPr lang="en-GB" sz="1800" b="1" dirty="0">
                <a:solidFill>
                  <a:schemeClr val="tx1"/>
                </a:solidFill>
              </a:rPr>
              <a:t>Evaluation </a:t>
            </a:r>
          </a:p>
          <a:p>
            <a:pPr algn="l">
              <a:spcBef>
                <a:spcPts val="0"/>
              </a:spcBef>
            </a:pPr>
            <a:endParaRPr lang="en-GB" sz="1700" dirty="0">
              <a:solidFill>
                <a:schemeClr val="tx1"/>
              </a:solidFill>
            </a:endParaRPr>
          </a:p>
          <a:p>
            <a:pPr algn="l">
              <a:spcBef>
                <a:spcPts val="0"/>
              </a:spcBef>
            </a:pPr>
            <a:r>
              <a:rPr lang="en-GB" sz="1700" dirty="0">
                <a:solidFill>
                  <a:schemeClr val="tx1"/>
                </a:solidFill>
              </a:rPr>
              <a:t>This is very similar to a review, but more formal. It concentrates specifically on whether the objectives of a piece of work have been achieved and what impact has been made. </a:t>
            </a:r>
          </a:p>
          <a:p>
            <a:pPr algn="l">
              <a:spcBef>
                <a:spcPts val="0"/>
              </a:spcBef>
            </a:pPr>
            <a:endParaRPr lang="en-GB" sz="1700" dirty="0">
              <a:solidFill>
                <a:schemeClr val="tx1"/>
              </a:solidFill>
            </a:endParaRPr>
          </a:p>
          <a:p>
            <a:pPr algn="l">
              <a:spcBef>
                <a:spcPts val="0"/>
              </a:spcBef>
            </a:pPr>
            <a:r>
              <a:rPr lang="en-GB" sz="1700" dirty="0">
                <a:solidFill>
                  <a:schemeClr val="tx1"/>
                </a:solidFill>
              </a:rPr>
              <a:t>There is a considerable amount of overlap in these processes and sometimes the words are used by different individuals and agencies to mean slightly different things. For example, monitoring, evaluation and taking action to correct a situation may take place almost simultaneously. </a:t>
            </a:r>
          </a:p>
          <a:p>
            <a:pPr algn="l">
              <a:spcBef>
                <a:spcPts val="0"/>
              </a:spcBef>
            </a:pPr>
            <a:endParaRPr lang="en-GB" sz="2100" dirty="0">
              <a:solidFill>
                <a:schemeClr val="tx1"/>
              </a:solidFill>
            </a:endParaRPr>
          </a:p>
          <a:p>
            <a:pPr algn="l">
              <a:spcBef>
                <a:spcPts val="0"/>
              </a:spcBef>
            </a:pPr>
            <a:r>
              <a:rPr lang="en-GB" sz="1800" b="1" dirty="0">
                <a:solidFill>
                  <a:schemeClr val="tx1"/>
                </a:solidFill>
              </a:rPr>
              <a:t>Learning (sometimes called capitalisation or lessons learnt)</a:t>
            </a:r>
          </a:p>
          <a:p>
            <a:pPr algn="l">
              <a:spcBef>
                <a:spcPts val="0"/>
              </a:spcBef>
            </a:pPr>
            <a:endParaRPr lang="en-GB" sz="2300" b="1" dirty="0">
              <a:solidFill>
                <a:schemeClr val="tx1"/>
              </a:solidFill>
            </a:endParaRPr>
          </a:p>
          <a:p>
            <a:pPr algn="l">
              <a:spcBef>
                <a:spcPts val="0"/>
              </a:spcBef>
            </a:pPr>
            <a:r>
              <a:rPr lang="en-GB" sz="1700" dirty="0">
                <a:solidFill>
                  <a:schemeClr val="tx1"/>
                </a:solidFill>
              </a:rPr>
              <a:t>Often quite different from the ‘simple 'monitoring of your indicators, learning examines the ‘bigger pictures’ often hidden away in your project. </a:t>
            </a:r>
            <a:endParaRPr lang="en-GB" sz="2300" dirty="0">
              <a:solidFill>
                <a:schemeClr val="tx1"/>
              </a:solidFill>
            </a:endParaRPr>
          </a:p>
          <a:p>
            <a:pPr algn="l"/>
            <a:endParaRPr lang="en-GB" sz="2300" dirty="0">
              <a:solidFill>
                <a:schemeClr val="tx1"/>
              </a:solidFill>
            </a:endParaRPr>
          </a:p>
          <a:p>
            <a:pPr algn="l"/>
            <a:endParaRPr lang="en-GB" sz="2300" dirty="0">
              <a:solidFill>
                <a:schemeClr val="tx1"/>
              </a:solidFill>
            </a:endParaRPr>
          </a:p>
          <a:p>
            <a:pPr algn="l"/>
            <a:endParaRPr lang="en-GB" sz="2300" dirty="0">
              <a:solidFill>
                <a:schemeClr val="tx1"/>
              </a:solidFill>
            </a:endParaRPr>
          </a:p>
          <a:p>
            <a:endParaRPr lang="en-GB" dirty="0"/>
          </a:p>
          <a:p>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4266"/>
            <a:ext cx="467544" cy="4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graphical user interface&#10;&#10;Description automatically generated">
            <a:extLst>
              <a:ext uri="{FF2B5EF4-FFF2-40B4-BE49-F238E27FC236}">
                <a16:creationId xmlns:a16="http://schemas.microsoft.com/office/drawing/2014/main" id="{1C89D9CD-544D-C5F8-23C7-64D6A7B1E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317947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5C2F-9A3E-84AB-2F62-B8C1F0CEBC69}"/>
              </a:ext>
            </a:extLst>
          </p:cNvPr>
          <p:cNvSpPr>
            <a:spLocks noGrp="1"/>
          </p:cNvSpPr>
          <p:nvPr>
            <p:ph type="title"/>
          </p:nvPr>
        </p:nvSpPr>
        <p:spPr/>
        <p:txBody>
          <a:bodyPr>
            <a:normAutofit/>
          </a:bodyPr>
          <a:lstStyle/>
          <a:p>
            <a:r>
              <a:rPr lang="en-US" sz="3000" b="1" dirty="0"/>
              <a:t>Some more on Learning</a:t>
            </a:r>
          </a:p>
        </p:txBody>
      </p:sp>
      <p:sp>
        <p:nvSpPr>
          <p:cNvPr id="3" name="Content Placeholder 2">
            <a:extLst>
              <a:ext uri="{FF2B5EF4-FFF2-40B4-BE49-F238E27FC236}">
                <a16:creationId xmlns:a16="http://schemas.microsoft.com/office/drawing/2014/main" id="{FA9C9F8B-407C-C4E7-28F4-D30316F1804C}"/>
              </a:ext>
            </a:extLst>
          </p:cNvPr>
          <p:cNvSpPr>
            <a:spLocks noGrp="1"/>
          </p:cNvSpPr>
          <p:nvPr>
            <p:ph idx="1"/>
          </p:nvPr>
        </p:nvSpPr>
        <p:spPr/>
        <p:txBody>
          <a:bodyPr>
            <a:normAutofit fontScale="92500" lnSpcReduction="10000"/>
          </a:bodyPr>
          <a:lstStyle/>
          <a:p>
            <a:r>
              <a:rPr lang="en-GB" dirty="0"/>
              <a:t>Learning is a key success factor for refining programming by adding value for improvement, revising strategies, and updating plans and frameworks based on key lessons learnt, findings and recommendations. </a:t>
            </a:r>
          </a:p>
          <a:p>
            <a:r>
              <a:rPr lang="en-GB" dirty="0"/>
              <a:t>Learning primarily contributes to generating knowledge products, disseminating information, and helping both internal and external programme/project stakeholders use adaptive programming. </a:t>
            </a:r>
          </a:p>
          <a:p>
            <a:pPr marL="0" indent="0">
              <a:buNone/>
            </a:pPr>
            <a:endParaRPr lang="en-US" dirty="0"/>
          </a:p>
        </p:txBody>
      </p:sp>
      <p:pic>
        <p:nvPicPr>
          <p:cNvPr id="4" name="Picture 2">
            <a:extLst>
              <a:ext uri="{FF2B5EF4-FFF2-40B4-BE49-F238E27FC236}">
                <a16:creationId xmlns:a16="http://schemas.microsoft.com/office/drawing/2014/main" id="{92C2CB1B-5298-4D7C-D558-6BB22D66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14266"/>
            <a:ext cx="467544" cy="4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graphical user interface&#10;&#10;Description automatically generated">
            <a:extLst>
              <a:ext uri="{FF2B5EF4-FFF2-40B4-BE49-F238E27FC236}">
                <a16:creationId xmlns:a16="http://schemas.microsoft.com/office/drawing/2014/main" id="{500B88A1-31EF-118C-7C25-041C7A9A2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126705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Gantt or ‘Timebar Chart’</a:t>
            </a:r>
          </a:p>
        </p:txBody>
      </p:sp>
      <p:graphicFrame>
        <p:nvGraphicFramePr>
          <p:cNvPr id="3" name="Table 2"/>
          <p:cNvGraphicFramePr>
            <a:graphicFrameLocks noGrp="1"/>
          </p:cNvGraphicFramePr>
          <p:nvPr>
            <p:extLst>
              <p:ext uri="{D42A27DB-BD31-4B8C-83A1-F6EECF244321}">
                <p14:modId xmlns:p14="http://schemas.microsoft.com/office/powerpoint/2010/main" val="2357957405"/>
              </p:ext>
            </p:extLst>
          </p:nvPr>
        </p:nvGraphicFramePr>
        <p:xfrm>
          <a:off x="323522" y="1340766"/>
          <a:ext cx="8424945" cy="4824537"/>
        </p:xfrm>
        <a:graphic>
          <a:graphicData uri="http://schemas.openxmlformats.org/drawingml/2006/table">
            <a:tbl>
              <a:tblPr/>
              <a:tblGrid>
                <a:gridCol w="2486047">
                  <a:extLst>
                    <a:ext uri="{9D8B030D-6E8A-4147-A177-3AD203B41FA5}">
                      <a16:colId xmlns:a16="http://schemas.microsoft.com/office/drawing/2014/main" val="20000"/>
                    </a:ext>
                  </a:extLst>
                </a:gridCol>
                <a:gridCol w="404898">
                  <a:extLst>
                    <a:ext uri="{9D8B030D-6E8A-4147-A177-3AD203B41FA5}">
                      <a16:colId xmlns:a16="http://schemas.microsoft.com/office/drawing/2014/main" val="20001"/>
                    </a:ext>
                  </a:extLst>
                </a:gridCol>
                <a:gridCol w="404898">
                  <a:extLst>
                    <a:ext uri="{9D8B030D-6E8A-4147-A177-3AD203B41FA5}">
                      <a16:colId xmlns:a16="http://schemas.microsoft.com/office/drawing/2014/main" val="20002"/>
                    </a:ext>
                  </a:extLst>
                </a:gridCol>
                <a:gridCol w="404898">
                  <a:extLst>
                    <a:ext uri="{9D8B030D-6E8A-4147-A177-3AD203B41FA5}">
                      <a16:colId xmlns:a16="http://schemas.microsoft.com/office/drawing/2014/main" val="20003"/>
                    </a:ext>
                  </a:extLst>
                </a:gridCol>
                <a:gridCol w="404898">
                  <a:extLst>
                    <a:ext uri="{9D8B030D-6E8A-4147-A177-3AD203B41FA5}">
                      <a16:colId xmlns:a16="http://schemas.microsoft.com/office/drawing/2014/main" val="20004"/>
                    </a:ext>
                  </a:extLst>
                </a:gridCol>
                <a:gridCol w="404898">
                  <a:extLst>
                    <a:ext uri="{9D8B030D-6E8A-4147-A177-3AD203B41FA5}">
                      <a16:colId xmlns:a16="http://schemas.microsoft.com/office/drawing/2014/main" val="20005"/>
                    </a:ext>
                  </a:extLst>
                </a:gridCol>
                <a:gridCol w="404898">
                  <a:extLst>
                    <a:ext uri="{9D8B030D-6E8A-4147-A177-3AD203B41FA5}">
                      <a16:colId xmlns:a16="http://schemas.microsoft.com/office/drawing/2014/main" val="20006"/>
                    </a:ext>
                  </a:extLst>
                </a:gridCol>
                <a:gridCol w="404898">
                  <a:extLst>
                    <a:ext uri="{9D8B030D-6E8A-4147-A177-3AD203B41FA5}">
                      <a16:colId xmlns:a16="http://schemas.microsoft.com/office/drawing/2014/main" val="20007"/>
                    </a:ext>
                  </a:extLst>
                </a:gridCol>
                <a:gridCol w="404898">
                  <a:extLst>
                    <a:ext uri="{9D8B030D-6E8A-4147-A177-3AD203B41FA5}">
                      <a16:colId xmlns:a16="http://schemas.microsoft.com/office/drawing/2014/main" val="20008"/>
                    </a:ext>
                  </a:extLst>
                </a:gridCol>
                <a:gridCol w="404898">
                  <a:extLst>
                    <a:ext uri="{9D8B030D-6E8A-4147-A177-3AD203B41FA5}">
                      <a16:colId xmlns:a16="http://schemas.microsoft.com/office/drawing/2014/main" val="20009"/>
                    </a:ext>
                  </a:extLst>
                </a:gridCol>
                <a:gridCol w="404898">
                  <a:extLst>
                    <a:ext uri="{9D8B030D-6E8A-4147-A177-3AD203B41FA5}">
                      <a16:colId xmlns:a16="http://schemas.microsoft.com/office/drawing/2014/main" val="20010"/>
                    </a:ext>
                  </a:extLst>
                </a:gridCol>
                <a:gridCol w="404898">
                  <a:extLst>
                    <a:ext uri="{9D8B030D-6E8A-4147-A177-3AD203B41FA5}">
                      <a16:colId xmlns:a16="http://schemas.microsoft.com/office/drawing/2014/main" val="20011"/>
                    </a:ext>
                  </a:extLst>
                </a:gridCol>
                <a:gridCol w="404898">
                  <a:extLst>
                    <a:ext uri="{9D8B030D-6E8A-4147-A177-3AD203B41FA5}">
                      <a16:colId xmlns:a16="http://schemas.microsoft.com/office/drawing/2014/main" val="20012"/>
                    </a:ext>
                  </a:extLst>
                </a:gridCol>
                <a:gridCol w="1080122">
                  <a:extLst>
                    <a:ext uri="{9D8B030D-6E8A-4147-A177-3AD203B41FA5}">
                      <a16:colId xmlns:a16="http://schemas.microsoft.com/office/drawing/2014/main" val="20013"/>
                    </a:ext>
                  </a:extLst>
                </a:gridCol>
              </a:tblGrid>
              <a:tr h="253923">
                <a:tc gridSpan="14">
                  <a:txBody>
                    <a:bodyPr/>
                    <a:lstStyle/>
                    <a:p>
                      <a:pPr marL="0" marR="0" algn="ctr">
                        <a:lnSpc>
                          <a:spcPct val="115000"/>
                        </a:lnSpc>
                        <a:spcBef>
                          <a:spcPts val="0"/>
                        </a:spcBef>
                        <a:spcAft>
                          <a:spcPts val="0"/>
                        </a:spcAft>
                      </a:pPr>
                      <a:r>
                        <a:rPr lang="en-GB" sz="1200" b="1" dirty="0">
                          <a:latin typeface="Calibri"/>
                          <a:ea typeface="Calibri"/>
                          <a:cs typeface="Times New Roman"/>
                        </a:rPr>
                        <a:t>Gantt or ‘Timebar’ chart </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923">
                <a:tc>
                  <a:txBody>
                    <a:bodyPr/>
                    <a:lstStyle/>
                    <a:p>
                      <a:pPr marL="0" marR="0" algn="just">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ctr">
                        <a:lnSpc>
                          <a:spcPct val="115000"/>
                        </a:lnSpc>
                        <a:spcBef>
                          <a:spcPts val="0"/>
                        </a:spcBef>
                        <a:spcAft>
                          <a:spcPts val="0"/>
                        </a:spcAft>
                      </a:pPr>
                      <a:r>
                        <a:rPr lang="en-GB" sz="1200" b="1" dirty="0">
                          <a:latin typeface="Calibri"/>
                          <a:ea typeface="Calibri"/>
                          <a:cs typeface="Times New Roman"/>
                        </a:rPr>
                        <a:t>Timeframe (can be months or quarters, depending on what is needed)</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7846">
                <a:tc>
                  <a:txBody>
                    <a:bodyPr/>
                    <a:lstStyle/>
                    <a:p>
                      <a:pPr marL="0" marR="0" algn="just">
                        <a:lnSpc>
                          <a:spcPct val="115000"/>
                        </a:lnSpc>
                        <a:spcBef>
                          <a:spcPts val="0"/>
                        </a:spcBef>
                        <a:spcAft>
                          <a:spcPts val="0"/>
                        </a:spcAft>
                      </a:pPr>
                      <a:r>
                        <a:rPr lang="en-GB" sz="1200" b="1" dirty="0">
                          <a:latin typeface="Calibri"/>
                          <a:ea typeface="Calibri"/>
                          <a:cs typeface="Times New Roman"/>
                        </a:rPr>
                        <a:t>Activity</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latin typeface="Calibri"/>
                          <a:ea typeface="Calibri"/>
                          <a:cs typeface="Times New Roman"/>
                        </a:rPr>
                        <a:t>Jan</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latin typeface="Calibri"/>
                          <a:ea typeface="Calibri"/>
                          <a:cs typeface="Times New Roman"/>
                        </a:rPr>
                        <a:t>Feb</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latin typeface="Calibri"/>
                          <a:ea typeface="Calibri"/>
                          <a:cs typeface="Times New Roman"/>
                        </a:rPr>
                        <a:t>Mar</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Apr</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May</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Jun</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July</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Aug</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Sept</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Oct</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Nov</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Dec</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a:latin typeface="Calibri"/>
                          <a:ea typeface="Calibri"/>
                          <a:cs typeface="Times New Roman"/>
                        </a:rPr>
                        <a:t>Lead person/agency</a:t>
                      </a:r>
                      <a:endParaRPr lang="en-US"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923">
                <a:tc>
                  <a:txBody>
                    <a:bodyPr/>
                    <a:lstStyle/>
                    <a:p>
                      <a:pPr marL="0" marR="0" algn="just">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3923">
                <a:tc>
                  <a:txBody>
                    <a:bodyPr/>
                    <a:lstStyle/>
                    <a:p>
                      <a:pPr marL="0" marR="0" algn="l">
                        <a:lnSpc>
                          <a:spcPct val="115000"/>
                        </a:lnSpc>
                        <a:spcBef>
                          <a:spcPts val="0"/>
                        </a:spcBef>
                        <a:spcAft>
                          <a:spcPts val="0"/>
                        </a:spcAft>
                      </a:pPr>
                      <a:r>
                        <a:rPr lang="en-GB" sz="1200" dirty="0">
                          <a:latin typeface="Calibri"/>
                          <a:ea typeface="Calibri"/>
                          <a:cs typeface="Times New Roman"/>
                        </a:rPr>
                        <a:t>Related to programme preparation </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3923">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7846">
                <a:tc>
                  <a:txBody>
                    <a:bodyPr/>
                    <a:lstStyle/>
                    <a:p>
                      <a:pPr marL="0" marR="0" algn="l">
                        <a:lnSpc>
                          <a:spcPct val="115000"/>
                        </a:lnSpc>
                        <a:spcBef>
                          <a:spcPts val="0"/>
                        </a:spcBef>
                        <a:spcAft>
                          <a:spcPts val="0"/>
                        </a:spcAft>
                      </a:pPr>
                      <a:r>
                        <a:rPr lang="en-GB" sz="1200" b="1" dirty="0">
                          <a:latin typeface="Calibri"/>
                          <a:ea typeface="Calibri"/>
                          <a:cs typeface="Times New Roman"/>
                        </a:rPr>
                        <a:t>Related to outcome 1</a:t>
                      </a:r>
                      <a:r>
                        <a:rPr lang="en-GB" sz="1200" dirty="0">
                          <a:latin typeface="Calibri"/>
                          <a:ea typeface="Calibri"/>
                          <a:cs typeface="Times New Roman"/>
                        </a:rPr>
                        <a:t> (taken from the logical framework)</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3923">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7846">
                <a:tc>
                  <a:txBody>
                    <a:bodyPr/>
                    <a:lstStyle/>
                    <a:p>
                      <a:pPr marL="0" marR="0" algn="l">
                        <a:lnSpc>
                          <a:spcPct val="115000"/>
                        </a:lnSpc>
                        <a:spcBef>
                          <a:spcPts val="0"/>
                        </a:spcBef>
                        <a:spcAft>
                          <a:spcPts val="0"/>
                        </a:spcAft>
                      </a:pPr>
                      <a:r>
                        <a:rPr lang="en-GB" sz="1200" b="1" dirty="0">
                          <a:latin typeface="Calibri"/>
                          <a:ea typeface="Calibri"/>
                          <a:cs typeface="Times New Roman"/>
                        </a:rPr>
                        <a:t>Related to outcome 2</a:t>
                      </a:r>
                      <a:r>
                        <a:rPr lang="en-GB" sz="1200" dirty="0">
                          <a:latin typeface="Calibri"/>
                          <a:ea typeface="Calibri"/>
                          <a:cs typeface="Times New Roman"/>
                        </a:rPr>
                        <a:t> (taken from the logical framework)</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3923">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07846">
                <a:tc>
                  <a:txBody>
                    <a:bodyPr/>
                    <a:lstStyle/>
                    <a:p>
                      <a:pPr marL="0" marR="0" algn="l">
                        <a:lnSpc>
                          <a:spcPct val="115000"/>
                        </a:lnSpc>
                        <a:spcBef>
                          <a:spcPts val="0"/>
                        </a:spcBef>
                        <a:spcAft>
                          <a:spcPts val="0"/>
                        </a:spcAft>
                      </a:pPr>
                      <a:r>
                        <a:rPr lang="en-GB" sz="1200" b="1" dirty="0">
                          <a:latin typeface="Calibri"/>
                          <a:ea typeface="Calibri"/>
                          <a:cs typeface="Times New Roman"/>
                        </a:rPr>
                        <a:t>Related to outcome 3</a:t>
                      </a:r>
                      <a:r>
                        <a:rPr lang="en-GB" sz="1200" dirty="0">
                          <a:latin typeface="Calibri"/>
                          <a:ea typeface="Calibri"/>
                          <a:cs typeface="Times New Roman"/>
                        </a:rPr>
                        <a:t> (taken from the logical framework)</a:t>
                      </a:r>
                      <a:endParaRPr lang="en-US"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3923">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07846">
                <a:tc>
                  <a:txBody>
                    <a:bodyPr/>
                    <a:lstStyle/>
                    <a:p>
                      <a:pPr marL="0" marR="0" algn="l">
                        <a:lnSpc>
                          <a:spcPct val="115000"/>
                        </a:lnSpc>
                        <a:spcBef>
                          <a:spcPts val="0"/>
                        </a:spcBef>
                        <a:spcAft>
                          <a:spcPts val="0"/>
                        </a:spcAft>
                      </a:pPr>
                      <a:r>
                        <a:rPr lang="en-GB" sz="1200" dirty="0">
                          <a:latin typeface="Calibri"/>
                          <a:ea typeface="Calibri"/>
                          <a:cs typeface="Times New Roman"/>
                        </a:rPr>
                        <a:t>Related to </a:t>
                      </a:r>
                      <a:r>
                        <a:rPr lang="en-GB" sz="1200" b="1" dirty="0">
                          <a:latin typeface="Calibri"/>
                          <a:ea typeface="Calibri"/>
                          <a:cs typeface="Times New Roman"/>
                        </a:rPr>
                        <a:t>reporting, monitoring and evaluation </a:t>
                      </a:r>
                      <a:endParaRPr lang="en-US" sz="1200" b="1"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3923">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GB" sz="1200" dirty="0">
                        <a:latin typeface="Calibri"/>
                        <a:ea typeface="Calibri"/>
                        <a:cs typeface="Times New Roman"/>
                      </a:endParaRPr>
                    </a:p>
                  </a:txBody>
                  <a:tcPr marL="49967" marR="49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4425-95F4-1C48-169C-219593900733}"/>
              </a:ext>
            </a:extLst>
          </p:cNvPr>
          <p:cNvSpPr>
            <a:spLocks noGrp="1"/>
          </p:cNvSpPr>
          <p:nvPr>
            <p:ph type="title"/>
          </p:nvPr>
        </p:nvSpPr>
        <p:spPr/>
        <p:txBody>
          <a:bodyPr>
            <a:normAutofit/>
          </a:bodyPr>
          <a:lstStyle/>
          <a:p>
            <a:r>
              <a:rPr lang="en-US" sz="3000" b="1" dirty="0"/>
              <a:t>Welcome to MEAL</a:t>
            </a:r>
          </a:p>
        </p:txBody>
      </p:sp>
      <p:sp>
        <p:nvSpPr>
          <p:cNvPr id="3" name="Content Placeholder 2">
            <a:extLst>
              <a:ext uri="{FF2B5EF4-FFF2-40B4-BE49-F238E27FC236}">
                <a16:creationId xmlns:a16="http://schemas.microsoft.com/office/drawing/2014/main" id="{782DDFDD-7C16-A822-D229-F0D9D11F9D79}"/>
              </a:ext>
            </a:extLst>
          </p:cNvPr>
          <p:cNvSpPr>
            <a:spLocks noGrp="1"/>
          </p:cNvSpPr>
          <p:nvPr>
            <p:ph idx="1"/>
          </p:nvPr>
        </p:nvSpPr>
        <p:spPr>
          <a:xfrm>
            <a:off x="457200" y="1600200"/>
            <a:ext cx="8363272" cy="4525963"/>
          </a:xfrm>
        </p:spPr>
        <p:txBody>
          <a:bodyPr>
            <a:normAutofit/>
          </a:bodyPr>
          <a:lstStyle/>
          <a:p>
            <a:pPr marL="0" indent="0">
              <a:buNone/>
            </a:pPr>
            <a:r>
              <a:rPr lang="en-GB" sz="2400" dirty="0"/>
              <a:t>Monitoring and evaluation (M&amp;E) is the backbone of any development intervention—it ensures high-quality implementation, provides timely information for informed management decisions, and measures contributions to outcomes and impacts. M&amp;E and MEAL are often used interchangeably depending on contexts and programme needs. </a:t>
            </a:r>
          </a:p>
          <a:p>
            <a:pPr marL="0" indent="0">
              <a:buNone/>
            </a:pPr>
            <a:endParaRPr lang="en-GB" sz="2400" dirty="0"/>
          </a:p>
          <a:p>
            <a:pPr marL="0" indent="0">
              <a:buNone/>
            </a:pPr>
            <a:r>
              <a:rPr lang="en-GB" sz="2400" dirty="0"/>
              <a:t>Over time, the M&amp;E moniker has been augmented to include accountability and learning. Most development agencies, therefore, began using monitoring, evaluation, accountability and learning (MEAL) in place of M&amp;E. </a:t>
            </a:r>
            <a:endParaRPr lang="en-US" sz="2400" dirty="0"/>
          </a:p>
        </p:txBody>
      </p:sp>
      <p:pic>
        <p:nvPicPr>
          <p:cNvPr id="4" name="Picture 3" descr="A picture containing graphical user interface&#10;&#10;Description automatically generated">
            <a:extLst>
              <a:ext uri="{FF2B5EF4-FFF2-40B4-BE49-F238E27FC236}">
                <a16:creationId xmlns:a16="http://schemas.microsoft.com/office/drawing/2014/main" id="{10195476-9BAA-DE0C-A582-128C3B99C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pic>
        <p:nvPicPr>
          <p:cNvPr id="5" name="Picture 2">
            <a:extLst>
              <a:ext uri="{FF2B5EF4-FFF2-40B4-BE49-F238E27FC236}">
                <a16:creationId xmlns:a16="http://schemas.microsoft.com/office/drawing/2014/main" id="{9273CEA9-2390-AFA9-5804-CA854F96F2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91828"/>
            <a:ext cx="395535" cy="39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9409" y="620685"/>
            <a:ext cx="8435280" cy="346048"/>
          </a:xfrm>
        </p:spPr>
        <p:txBody>
          <a:bodyPr>
            <a:normAutofit fontScale="90000"/>
          </a:bodyPr>
          <a:lstStyle/>
          <a:p>
            <a:r>
              <a:rPr lang="en-GB" sz="3100" b="1" dirty="0"/>
              <a:t>Simple project monitoring tools for use in the field</a:t>
            </a:r>
            <a:br>
              <a:rPr lang="en-US" sz="3100" dirty="0"/>
            </a:br>
            <a:endParaRPr lang="en-US" sz="3100" dirty="0"/>
          </a:p>
        </p:txBody>
      </p:sp>
      <p:graphicFrame>
        <p:nvGraphicFramePr>
          <p:cNvPr id="11" name="Table 10"/>
          <p:cNvGraphicFramePr>
            <a:graphicFrameLocks noGrp="1"/>
          </p:cNvGraphicFramePr>
          <p:nvPr>
            <p:extLst>
              <p:ext uri="{D42A27DB-BD31-4B8C-83A1-F6EECF244321}">
                <p14:modId xmlns:p14="http://schemas.microsoft.com/office/powerpoint/2010/main" val="3230201163"/>
              </p:ext>
            </p:extLst>
          </p:nvPr>
        </p:nvGraphicFramePr>
        <p:xfrm>
          <a:off x="179511" y="980728"/>
          <a:ext cx="8640959" cy="4613018"/>
        </p:xfrm>
        <a:graphic>
          <a:graphicData uri="http://schemas.openxmlformats.org/drawingml/2006/table">
            <a:tbl>
              <a:tblPr/>
              <a:tblGrid>
                <a:gridCol w="872771">
                  <a:extLst>
                    <a:ext uri="{9D8B030D-6E8A-4147-A177-3AD203B41FA5}">
                      <a16:colId xmlns:a16="http://schemas.microsoft.com/office/drawing/2014/main" val="20000"/>
                    </a:ext>
                  </a:extLst>
                </a:gridCol>
                <a:gridCol w="1109420">
                  <a:extLst>
                    <a:ext uri="{9D8B030D-6E8A-4147-A177-3AD203B41FA5}">
                      <a16:colId xmlns:a16="http://schemas.microsoft.com/office/drawing/2014/main" val="20001"/>
                    </a:ext>
                  </a:extLst>
                </a:gridCol>
                <a:gridCol w="1109420">
                  <a:extLst>
                    <a:ext uri="{9D8B030D-6E8A-4147-A177-3AD203B41FA5}">
                      <a16:colId xmlns:a16="http://schemas.microsoft.com/office/drawing/2014/main" val="20002"/>
                    </a:ext>
                  </a:extLst>
                </a:gridCol>
                <a:gridCol w="1109982">
                  <a:extLst>
                    <a:ext uri="{9D8B030D-6E8A-4147-A177-3AD203B41FA5}">
                      <a16:colId xmlns:a16="http://schemas.microsoft.com/office/drawing/2014/main" val="20003"/>
                    </a:ext>
                  </a:extLst>
                </a:gridCol>
                <a:gridCol w="1109982">
                  <a:extLst>
                    <a:ext uri="{9D8B030D-6E8A-4147-A177-3AD203B41FA5}">
                      <a16:colId xmlns:a16="http://schemas.microsoft.com/office/drawing/2014/main" val="20004"/>
                    </a:ext>
                  </a:extLst>
                </a:gridCol>
                <a:gridCol w="1109420">
                  <a:extLst>
                    <a:ext uri="{9D8B030D-6E8A-4147-A177-3AD203B41FA5}">
                      <a16:colId xmlns:a16="http://schemas.microsoft.com/office/drawing/2014/main" val="20005"/>
                    </a:ext>
                  </a:extLst>
                </a:gridCol>
                <a:gridCol w="1109982">
                  <a:extLst>
                    <a:ext uri="{9D8B030D-6E8A-4147-A177-3AD203B41FA5}">
                      <a16:colId xmlns:a16="http://schemas.microsoft.com/office/drawing/2014/main" val="20006"/>
                    </a:ext>
                  </a:extLst>
                </a:gridCol>
                <a:gridCol w="1109982">
                  <a:extLst>
                    <a:ext uri="{9D8B030D-6E8A-4147-A177-3AD203B41FA5}">
                      <a16:colId xmlns:a16="http://schemas.microsoft.com/office/drawing/2014/main" val="20007"/>
                    </a:ext>
                  </a:extLst>
                </a:gridCol>
              </a:tblGrid>
              <a:tr h="360040">
                <a:tc gridSpan="8">
                  <a:txBody>
                    <a:bodyPr/>
                    <a:lstStyle/>
                    <a:p>
                      <a:pPr marL="0" marR="0" indent="0" algn="ctr">
                        <a:spcBef>
                          <a:spcPts val="0"/>
                        </a:spcBef>
                        <a:spcAft>
                          <a:spcPts val="0"/>
                        </a:spcAft>
                      </a:pPr>
                      <a:r>
                        <a:rPr lang="en-GB" sz="1200" b="1" dirty="0">
                          <a:latin typeface="Calibri"/>
                          <a:ea typeface="Times New Roman"/>
                          <a:cs typeface="Calibri"/>
                        </a:rPr>
                        <a:t>Results based monitoring framework </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0594">
                <a:tc>
                  <a:txBody>
                    <a:bodyPr/>
                    <a:lstStyle/>
                    <a:p>
                      <a:pPr marL="0" marR="0" indent="0" algn="ctr">
                        <a:spcBef>
                          <a:spcPts val="0"/>
                        </a:spcBef>
                        <a:spcAft>
                          <a:spcPts val="0"/>
                        </a:spcAft>
                      </a:pPr>
                      <a:r>
                        <a:rPr lang="en-GB" sz="1200" b="1" dirty="0">
                          <a:latin typeface="Calibri"/>
                          <a:ea typeface="Times New Roman"/>
                          <a:cs typeface="Calibri"/>
                        </a:rPr>
                        <a:t>Project narrative</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Indicators</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Measurement tools used</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Problems faced by the project and how overcome</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Main findings (is the project on course or not?)</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Budgetary concerns</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Lessons learned</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GB" sz="1200" b="1" dirty="0">
                          <a:latin typeface="Calibri"/>
                          <a:ea typeface="Times New Roman"/>
                          <a:cs typeface="Calibri"/>
                        </a:rPr>
                        <a:t>Action to be applied for correction</a:t>
                      </a:r>
                      <a:endParaRPr lang="en-US" sz="1200" b="1"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532">
                <a:tc>
                  <a:txBody>
                    <a:bodyPr/>
                    <a:lstStyle/>
                    <a:p>
                      <a:pPr marL="0" marR="0" indent="0">
                        <a:spcBef>
                          <a:spcPts val="0"/>
                        </a:spcBef>
                        <a:spcAft>
                          <a:spcPts val="0"/>
                        </a:spcAft>
                      </a:pPr>
                      <a:r>
                        <a:rPr lang="en-GB" sz="1200" dirty="0">
                          <a:latin typeface="Calibri"/>
                          <a:ea typeface="Times New Roman"/>
                          <a:cs typeface="Calibri"/>
                        </a:rPr>
                        <a:t>Goal</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532">
                <a:tc rowSpan="4">
                  <a:txBody>
                    <a:bodyPr/>
                    <a:lstStyle/>
                    <a:p>
                      <a:pPr marL="0" marR="0" indent="0">
                        <a:spcBef>
                          <a:spcPts val="0"/>
                        </a:spcBef>
                        <a:spcAft>
                          <a:spcPts val="0"/>
                        </a:spcAft>
                      </a:pPr>
                      <a:r>
                        <a:rPr lang="en-GB" sz="1200" dirty="0">
                          <a:latin typeface="Calibri"/>
                          <a:ea typeface="Times New Roman"/>
                          <a:cs typeface="Calibri"/>
                        </a:rPr>
                        <a:t>Outcome 1</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GB" sz="1200">
                          <a:latin typeface="Calibri"/>
                          <a:ea typeface="Times New Roman"/>
                          <a:cs typeface="Calibri"/>
                        </a:rPr>
                        <a:t>Indicator 1</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3532">
                <a:tc vMerge="1">
                  <a:txBody>
                    <a:bodyPr/>
                    <a:lstStyle/>
                    <a:p>
                      <a:endParaRPr lang="en-US"/>
                    </a:p>
                  </a:txBody>
                  <a:tcPr/>
                </a:tc>
                <a:tc>
                  <a:txBody>
                    <a:bodyPr/>
                    <a:lstStyle/>
                    <a:p>
                      <a:pPr marL="226695" marR="0" indent="-226695">
                        <a:spcBef>
                          <a:spcPts val="0"/>
                        </a:spcBef>
                        <a:spcAft>
                          <a:spcPts val="0"/>
                        </a:spcAft>
                      </a:pPr>
                      <a:r>
                        <a:rPr lang="en-GB" sz="1200">
                          <a:latin typeface="Calibri"/>
                          <a:ea typeface="Times New Roman"/>
                          <a:cs typeface="Calibri"/>
                        </a:rPr>
                        <a:t>Indicator 2</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532">
                <a:tc vMerge="1">
                  <a:txBody>
                    <a:bodyPr/>
                    <a:lstStyle/>
                    <a:p>
                      <a:endParaRPr lang="en-US"/>
                    </a:p>
                  </a:txBody>
                  <a:tcPr/>
                </a:tc>
                <a:tc>
                  <a:txBody>
                    <a:bodyPr/>
                    <a:lstStyle/>
                    <a:p>
                      <a:pPr marL="226695" marR="0" indent="-226695">
                        <a:spcBef>
                          <a:spcPts val="0"/>
                        </a:spcBef>
                        <a:spcAft>
                          <a:spcPts val="0"/>
                        </a:spcAft>
                      </a:pPr>
                      <a:r>
                        <a:rPr lang="en-GB" sz="1200">
                          <a:latin typeface="Calibri"/>
                          <a:ea typeface="Times New Roman"/>
                          <a:cs typeface="Calibri"/>
                        </a:rPr>
                        <a:t>Indicator 3</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3532">
                <a:tc vMerge="1">
                  <a:txBody>
                    <a:bodyPr/>
                    <a:lstStyle/>
                    <a:p>
                      <a:endParaRPr lang="en-US"/>
                    </a:p>
                  </a:txBody>
                  <a:tcPr/>
                </a:tc>
                <a:tc>
                  <a:txBody>
                    <a:bodyPr/>
                    <a:lstStyle/>
                    <a:p>
                      <a:pPr marL="226695" marR="0" indent="-226695">
                        <a:spcBef>
                          <a:spcPts val="0"/>
                        </a:spcBef>
                        <a:spcAft>
                          <a:spcPts val="0"/>
                        </a:spcAft>
                      </a:pPr>
                      <a:r>
                        <a:rPr lang="en-GB" sz="1200">
                          <a:latin typeface="Calibri"/>
                          <a:ea typeface="Times New Roman"/>
                          <a:cs typeface="Calibri"/>
                        </a:rPr>
                        <a:t>Indicator 4</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532">
                <a:tc rowSpan="4">
                  <a:txBody>
                    <a:bodyPr/>
                    <a:lstStyle/>
                    <a:p>
                      <a:pPr marL="0" marR="0" indent="0">
                        <a:spcBef>
                          <a:spcPts val="0"/>
                        </a:spcBef>
                        <a:spcAft>
                          <a:spcPts val="0"/>
                        </a:spcAft>
                      </a:pPr>
                      <a:r>
                        <a:rPr lang="en-GB" sz="1200" dirty="0">
                          <a:latin typeface="Calibri"/>
                          <a:ea typeface="Times New Roman"/>
                          <a:cs typeface="Calibri"/>
                        </a:rPr>
                        <a:t>Outcome 2</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GB" sz="1200">
                          <a:latin typeface="Calibri"/>
                          <a:ea typeface="Times New Roman"/>
                          <a:cs typeface="Calibri"/>
                        </a:rPr>
                        <a:t>Indicator 1</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532">
                <a:tc vMerge="1">
                  <a:txBody>
                    <a:bodyPr/>
                    <a:lstStyle/>
                    <a:p>
                      <a:endParaRPr lang="en-US"/>
                    </a:p>
                  </a:txBody>
                  <a:tcPr/>
                </a:tc>
                <a:tc>
                  <a:txBody>
                    <a:bodyPr/>
                    <a:lstStyle/>
                    <a:p>
                      <a:pPr marL="0" marR="0" indent="0">
                        <a:spcBef>
                          <a:spcPts val="0"/>
                        </a:spcBef>
                        <a:spcAft>
                          <a:spcPts val="0"/>
                        </a:spcAft>
                      </a:pPr>
                      <a:r>
                        <a:rPr lang="en-GB" sz="1200">
                          <a:latin typeface="Calibri"/>
                          <a:ea typeface="Times New Roman"/>
                          <a:cs typeface="Calibri"/>
                        </a:rPr>
                        <a:t>Indicator 2</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532">
                <a:tc vMerge="1">
                  <a:txBody>
                    <a:bodyPr/>
                    <a:lstStyle/>
                    <a:p>
                      <a:endParaRPr lang="en-US"/>
                    </a:p>
                  </a:txBody>
                  <a:tcPr/>
                </a:tc>
                <a:tc>
                  <a:txBody>
                    <a:bodyPr/>
                    <a:lstStyle/>
                    <a:p>
                      <a:pPr marL="0" marR="0" indent="0">
                        <a:spcBef>
                          <a:spcPts val="0"/>
                        </a:spcBef>
                        <a:spcAft>
                          <a:spcPts val="0"/>
                        </a:spcAft>
                      </a:pPr>
                      <a:r>
                        <a:rPr lang="en-GB" sz="1200">
                          <a:latin typeface="Calibri"/>
                          <a:ea typeface="Times New Roman"/>
                          <a:cs typeface="Calibri"/>
                        </a:rPr>
                        <a:t>Indicator 3</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3532">
                <a:tc vMerge="1">
                  <a:txBody>
                    <a:bodyPr/>
                    <a:lstStyle/>
                    <a:p>
                      <a:endParaRPr lang="en-US"/>
                    </a:p>
                  </a:txBody>
                  <a:tcPr/>
                </a:tc>
                <a:tc>
                  <a:txBody>
                    <a:bodyPr/>
                    <a:lstStyle/>
                    <a:p>
                      <a:pPr marL="0" marR="0" indent="0">
                        <a:spcBef>
                          <a:spcPts val="0"/>
                        </a:spcBef>
                        <a:spcAft>
                          <a:spcPts val="0"/>
                        </a:spcAft>
                      </a:pPr>
                      <a:r>
                        <a:rPr lang="en-GB" sz="1200">
                          <a:latin typeface="Calibri"/>
                          <a:ea typeface="Times New Roman"/>
                          <a:cs typeface="Calibri"/>
                        </a:rPr>
                        <a:t>Indicator 4</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3532">
                <a:tc>
                  <a:txBody>
                    <a:bodyPr/>
                    <a:lstStyle/>
                    <a:p>
                      <a:pPr marL="0" marR="0" indent="0">
                        <a:spcBef>
                          <a:spcPts val="0"/>
                        </a:spcBef>
                        <a:spcAft>
                          <a:spcPts val="0"/>
                        </a:spcAft>
                      </a:pPr>
                      <a:r>
                        <a:rPr lang="en-GB" sz="1200" dirty="0">
                          <a:latin typeface="Calibri"/>
                          <a:ea typeface="Times New Roman"/>
                          <a:cs typeface="Calibri"/>
                        </a:rPr>
                        <a:t>Outcome 3</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GB" sz="1200">
                          <a:latin typeface="Calibri"/>
                          <a:ea typeface="Times New Roman"/>
                          <a:cs typeface="Calibri"/>
                        </a:rPr>
                        <a:t>Indicator 1</a:t>
                      </a:r>
                      <a:endParaRPr lang="en-US" sz="120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3532">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GB" sz="1200" dirty="0">
                          <a:latin typeface="Calibri"/>
                          <a:ea typeface="Times New Roman"/>
                          <a:cs typeface="Calibri"/>
                        </a:rPr>
                        <a:t>Indicator 2</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3532">
                <a:tc>
                  <a:txBody>
                    <a:bodyPr/>
                    <a:lstStyle/>
                    <a:p>
                      <a:pPr marL="0" marR="0" indent="0">
                        <a:spcBef>
                          <a:spcPts val="0"/>
                        </a:spcBef>
                        <a:spcAft>
                          <a:spcPts val="0"/>
                        </a:spcAft>
                      </a:pPr>
                      <a:endParaRPr lang="en-GB" sz="12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GB" sz="1200" dirty="0">
                          <a:latin typeface="Calibri"/>
                          <a:ea typeface="Times New Roman"/>
                          <a:cs typeface="Calibri"/>
                        </a:rPr>
                        <a:t>Indicator 3</a:t>
                      </a:r>
                      <a:endParaRPr lang="en-US" sz="1200" dirty="0">
                        <a:latin typeface="Calibri"/>
                        <a:ea typeface="Calibri"/>
                        <a:cs typeface="Times New Roman"/>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endParaRPr lang="en-GB" sz="700" dirty="0">
                        <a:latin typeface="Calibri"/>
                        <a:ea typeface="Times New Roman"/>
                        <a:cs typeface="Calibri"/>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rPr>
            </a:br>
            <a:endParaRPr kumimoji="0" lang="en-US" sz="1800" b="0" i="0" u="none" strike="noStrike" cap="none" normalizeH="0" baseline="0">
              <a:ln>
                <a:noFill/>
              </a:ln>
              <a:solidFill>
                <a:schemeClr val="tx1"/>
              </a:solidFill>
              <a:effectLst/>
              <a:latin typeface="Arial"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81328"/>
            <a:ext cx="476671" cy="47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picture containing graphical user interface&#10;&#10;Description automatically generated">
            <a:extLst>
              <a:ext uri="{FF2B5EF4-FFF2-40B4-BE49-F238E27FC236}">
                <a16:creationId xmlns:a16="http://schemas.microsoft.com/office/drawing/2014/main" id="{F9DF264E-5493-1AFD-C6DC-02D9E444A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DD5D-B475-D374-D0DB-260332830F44}"/>
              </a:ext>
            </a:extLst>
          </p:cNvPr>
          <p:cNvSpPr>
            <a:spLocks noGrp="1"/>
          </p:cNvSpPr>
          <p:nvPr>
            <p:ph type="title"/>
          </p:nvPr>
        </p:nvSpPr>
        <p:spPr/>
        <p:txBody>
          <a:bodyPr>
            <a:normAutofit/>
          </a:bodyPr>
          <a:lstStyle/>
          <a:p>
            <a:r>
              <a:rPr lang="en-US" sz="3000" b="1" dirty="0"/>
              <a:t>Qualitative and Quantitative measurement tools </a:t>
            </a:r>
          </a:p>
        </p:txBody>
      </p:sp>
      <p:graphicFrame>
        <p:nvGraphicFramePr>
          <p:cNvPr id="4" name="Content Placeholder 3">
            <a:extLst>
              <a:ext uri="{FF2B5EF4-FFF2-40B4-BE49-F238E27FC236}">
                <a16:creationId xmlns:a16="http://schemas.microsoft.com/office/drawing/2014/main" id="{14FE53CA-FCA9-77F1-779E-8A1BB3BEA2AC}"/>
              </a:ext>
            </a:extLst>
          </p:cNvPr>
          <p:cNvGraphicFramePr>
            <a:graphicFrameLocks noGrp="1"/>
          </p:cNvGraphicFramePr>
          <p:nvPr>
            <p:ph idx="1"/>
            <p:extLst>
              <p:ext uri="{D42A27DB-BD31-4B8C-83A1-F6EECF244321}">
                <p14:modId xmlns:p14="http://schemas.microsoft.com/office/powerpoint/2010/main" val="1117630730"/>
              </p:ext>
            </p:extLst>
          </p:nvPr>
        </p:nvGraphicFramePr>
        <p:xfrm>
          <a:off x="457200" y="1628800"/>
          <a:ext cx="8229600" cy="4053517"/>
        </p:xfrm>
        <a:graphic>
          <a:graphicData uri="http://schemas.openxmlformats.org/drawingml/2006/table">
            <a:tbl>
              <a:tblPr/>
              <a:tblGrid>
                <a:gridCol w="4114800">
                  <a:extLst>
                    <a:ext uri="{9D8B030D-6E8A-4147-A177-3AD203B41FA5}">
                      <a16:colId xmlns:a16="http://schemas.microsoft.com/office/drawing/2014/main" val="3538303553"/>
                    </a:ext>
                  </a:extLst>
                </a:gridCol>
                <a:gridCol w="4114800">
                  <a:extLst>
                    <a:ext uri="{9D8B030D-6E8A-4147-A177-3AD203B41FA5}">
                      <a16:colId xmlns:a16="http://schemas.microsoft.com/office/drawing/2014/main" val="160524232"/>
                    </a:ext>
                  </a:extLst>
                </a:gridCol>
              </a:tblGrid>
              <a:tr h="554936">
                <a:tc>
                  <a:txBody>
                    <a:bodyPr/>
                    <a:lstStyle/>
                    <a:p>
                      <a:r>
                        <a:rPr lang="en-GB" sz="1800" b="0" dirty="0">
                          <a:solidFill>
                            <a:schemeClr val="tx1"/>
                          </a:solidFill>
                          <a:effectLst/>
                        </a:rPr>
                        <a:t>Quantitative research</a:t>
                      </a:r>
                      <a:endParaRPr lang="en-GB" sz="1800" dirty="0">
                        <a:solidFill>
                          <a:schemeClr val="tx1"/>
                        </a:solidFill>
                        <a:effectLst/>
                      </a:endParaRPr>
                    </a:p>
                  </a:txBody>
                  <a:tcPr marL="298358" marR="223768" marT="111884" marB="111884" anchor="ctr">
                    <a:lnL>
                      <a:noFill/>
                    </a:lnL>
                    <a:lnR>
                      <a:noFill/>
                    </a:lnR>
                    <a:lnT>
                      <a:noFill/>
                    </a:lnT>
                    <a:lnB>
                      <a:noFill/>
                    </a:lnB>
                    <a:solidFill>
                      <a:srgbClr val="00BF6F"/>
                    </a:solidFill>
                  </a:tcPr>
                </a:tc>
                <a:tc>
                  <a:txBody>
                    <a:bodyPr/>
                    <a:lstStyle/>
                    <a:p>
                      <a:r>
                        <a:rPr lang="en-GB" sz="1800" b="0" dirty="0">
                          <a:solidFill>
                            <a:schemeClr val="tx1"/>
                          </a:solidFill>
                          <a:effectLst/>
                        </a:rPr>
                        <a:t>Qualitative research</a:t>
                      </a:r>
                      <a:endParaRPr lang="en-GB" sz="1800" dirty="0">
                        <a:solidFill>
                          <a:schemeClr val="tx1"/>
                        </a:solidFill>
                        <a:effectLst/>
                      </a:endParaRPr>
                    </a:p>
                  </a:txBody>
                  <a:tcPr marL="223768" marR="223768" marT="111884" marB="111884" anchor="ctr">
                    <a:lnL>
                      <a:noFill/>
                    </a:lnL>
                    <a:lnR>
                      <a:noFill/>
                    </a:lnR>
                    <a:lnT>
                      <a:noFill/>
                    </a:lnT>
                    <a:lnB>
                      <a:noFill/>
                    </a:lnB>
                    <a:solidFill>
                      <a:srgbClr val="00BF6F"/>
                    </a:solidFill>
                  </a:tcPr>
                </a:tc>
                <a:extLst>
                  <a:ext uri="{0D108BD9-81ED-4DB2-BD59-A6C34878D82A}">
                    <a16:rowId xmlns:a16="http://schemas.microsoft.com/office/drawing/2014/main" val="3428314666"/>
                  </a:ext>
                </a:extLst>
              </a:tr>
              <a:tr h="2388709">
                <a:tc>
                  <a:txBody>
                    <a:bodyPr/>
                    <a:lstStyle/>
                    <a:p>
                      <a:pPr marL="0" indent="0">
                        <a:buFont typeface="Arial" panose="020B0604020202020204" pitchFamily="34" charset="0"/>
                        <a:buNone/>
                      </a:pPr>
                      <a:r>
                        <a:rPr lang="en-GB" sz="1800" dirty="0">
                          <a:effectLst/>
                        </a:rPr>
                        <a:t>Surveys and questionnaires with closed-ended questions:</a:t>
                      </a:r>
                      <a:br>
                        <a:rPr lang="en-GB" sz="1800" dirty="0">
                          <a:effectLst/>
                        </a:rPr>
                      </a:br>
                      <a:r>
                        <a:rPr lang="en-GB" sz="1800" dirty="0">
                          <a:effectLst/>
                        </a:rPr>
                        <a:t>- Categorical questions (i.e. yes/no, checkbox or multiple choice)</a:t>
                      </a:r>
                      <a:br>
                        <a:rPr lang="en-GB" sz="1800" dirty="0">
                          <a:effectLst/>
                        </a:rPr>
                      </a:br>
                      <a:r>
                        <a:rPr lang="en-GB" sz="1800" dirty="0">
                          <a:effectLst/>
                        </a:rPr>
                        <a:t>- Questions with intervals or ratios (i.e. choosing from 1-5)</a:t>
                      </a:r>
                    </a:p>
                  </a:txBody>
                  <a:tcPr marL="298358" marR="223768" marT="111884" marB="111884" anchor="ctr">
                    <a:lnL>
                      <a:noFill/>
                    </a:lnL>
                    <a:lnR>
                      <a:noFill/>
                    </a:lnR>
                    <a:lnT>
                      <a:noFill/>
                    </a:lnT>
                    <a:lnB>
                      <a:noFill/>
                    </a:lnB>
                  </a:tcPr>
                </a:tc>
                <a:tc>
                  <a:txBody>
                    <a:bodyPr/>
                    <a:lstStyle/>
                    <a:p>
                      <a:r>
                        <a:rPr lang="en-GB" sz="1800" dirty="0">
                          <a:effectLst/>
                        </a:rPr>
                        <a:t>Surveys and questionnaires with open-ended questions (i.e. describe in your own words). Also:</a:t>
                      </a:r>
                      <a:br>
                        <a:rPr lang="en-GB" sz="1800" dirty="0">
                          <a:effectLst/>
                        </a:rPr>
                      </a:br>
                      <a:r>
                        <a:rPr lang="en-GB" sz="1800" dirty="0">
                          <a:effectLst/>
                        </a:rPr>
                        <a:t>- Focus group interviews </a:t>
                      </a:r>
                      <a:br>
                        <a:rPr lang="en-GB" sz="1800" dirty="0">
                          <a:effectLst/>
                        </a:rPr>
                      </a:br>
                      <a:r>
                        <a:rPr lang="en-GB" sz="1800" dirty="0">
                          <a:effectLst/>
                        </a:rPr>
                        <a:t>- Key Informant Interviews</a:t>
                      </a:r>
                    </a:p>
                    <a:p>
                      <a:r>
                        <a:rPr lang="en-GB" sz="1800" dirty="0">
                          <a:effectLst/>
                        </a:rPr>
                        <a:t>- Observation (watching people as they go about their work or life)</a:t>
                      </a:r>
                    </a:p>
                  </a:txBody>
                  <a:tcPr marL="223768" marR="223768" marT="111884" marB="111884" anchor="ctr">
                    <a:lnL>
                      <a:noFill/>
                    </a:lnL>
                    <a:lnR>
                      <a:noFill/>
                    </a:lnR>
                    <a:lnT>
                      <a:noFill/>
                    </a:lnT>
                    <a:lnB>
                      <a:noFill/>
                    </a:lnB>
                  </a:tcPr>
                </a:tc>
                <a:extLst>
                  <a:ext uri="{0D108BD9-81ED-4DB2-BD59-A6C34878D82A}">
                    <a16:rowId xmlns:a16="http://schemas.microsoft.com/office/drawing/2014/main" val="3474508659"/>
                  </a:ext>
                </a:extLst>
              </a:tr>
              <a:tr h="554936">
                <a:tc>
                  <a:txBody>
                    <a:bodyPr/>
                    <a:lstStyle/>
                    <a:p>
                      <a:r>
                        <a:rPr lang="en-GB" sz="1800" dirty="0">
                          <a:effectLst/>
                        </a:rPr>
                        <a:t>Narrow in focus</a:t>
                      </a:r>
                    </a:p>
                  </a:txBody>
                  <a:tcPr marL="298358" marR="223768" marT="111884" marB="111884" anchor="ctr">
                    <a:lnL>
                      <a:noFill/>
                    </a:lnL>
                    <a:lnR>
                      <a:noFill/>
                    </a:lnR>
                    <a:lnT>
                      <a:noFill/>
                    </a:lnT>
                    <a:lnB>
                      <a:noFill/>
                    </a:lnB>
                    <a:solidFill>
                      <a:srgbClr val="F7F7F7"/>
                    </a:solidFill>
                  </a:tcPr>
                </a:tc>
                <a:tc>
                  <a:txBody>
                    <a:bodyPr/>
                    <a:lstStyle/>
                    <a:p>
                      <a:r>
                        <a:rPr lang="en-GB" sz="1800">
                          <a:effectLst/>
                        </a:rPr>
                        <a:t>Broad in focus</a:t>
                      </a:r>
                    </a:p>
                  </a:txBody>
                  <a:tcPr marL="223768" marR="223768" marT="111884" marB="111884" anchor="ctr">
                    <a:lnL>
                      <a:noFill/>
                    </a:lnL>
                    <a:lnR>
                      <a:noFill/>
                    </a:lnR>
                    <a:lnT>
                      <a:noFill/>
                    </a:lnT>
                    <a:lnB>
                      <a:noFill/>
                    </a:lnB>
                    <a:solidFill>
                      <a:srgbClr val="F7F7F7"/>
                    </a:solidFill>
                  </a:tcPr>
                </a:tc>
                <a:extLst>
                  <a:ext uri="{0D108BD9-81ED-4DB2-BD59-A6C34878D82A}">
                    <a16:rowId xmlns:a16="http://schemas.microsoft.com/office/drawing/2014/main" val="1472468788"/>
                  </a:ext>
                </a:extLst>
              </a:tr>
              <a:tr h="554936">
                <a:tc>
                  <a:txBody>
                    <a:bodyPr/>
                    <a:lstStyle/>
                    <a:p>
                      <a:r>
                        <a:rPr lang="en-GB" sz="1800">
                          <a:effectLst/>
                        </a:rPr>
                        <a:t>Facts and numbers</a:t>
                      </a:r>
                    </a:p>
                  </a:txBody>
                  <a:tcPr marL="298358" marR="223768" marT="111884" marB="111884" anchor="ctr">
                    <a:lnL>
                      <a:noFill/>
                    </a:lnL>
                    <a:lnR>
                      <a:noFill/>
                    </a:lnR>
                    <a:lnT>
                      <a:noFill/>
                    </a:lnT>
                    <a:lnB>
                      <a:noFill/>
                    </a:lnB>
                  </a:tcPr>
                </a:tc>
                <a:tc>
                  <a:txBody>
                    <a:bodyPr/>
                    <a:lstStyle/>
                    <a:p>
                      <a:r>
                        <a:rPr lang="en-GB" sz="1800" dirty="0">
                          <a:effectLst/>
                        </a:rPr>
                        <a:t>Impressions, opinions and views</a:t>
                      </a:r>
                    </a:p>
                  </a:txBody>
                  <a:tcPr marL="223768" marR="223768" marT="111884" marB="111884" anchor="ctr">
                    <a:lnL>
                      <a:noFill/>
                    </a:lnL>
                    <a:lnR>
                      <a:noFill/>
                    </a:lnR>
                    <a:lnT>
                      <a:noFill/>
                    </a:lnT>
                    <a:lnB>
                      <a:noFill/>
                    </a:lnB>
                  </a:tcPr>
                </a:tc>
                <a:extLst>
                  <a:ext uri="{0D108BD9-81ED-4DB2-BD59-A6C34878D82A}">
                    <a16:rowId xmlns:a16="http://schemas.microsoft.com/office/drawing/2014/main" val="1062720131"/>
                  </a:ext>
                </a:extLst>
              </a:tr>
            </a:tbl>
          </a:graphicData>
        </a:graphic>
      </p:graphicFrame>
      <p:pic>
        <p:nvPicPr>
          <p:cNvPr id="6" name="Picture 2">
            <a:extLst>
              <a:ext uri="{FF2B5EF4-FFF2-40B4-BE49-F238E27FC236}">
                <a16:creationId xmlns:a16="http://schemas.microsoft.com/office/drawing/2014/main" id="{9B0444DB-9E2B-896F-B3C3-6AE3910FF9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 y="6525344"/>
            <a:ext cx="332656"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graphical user interface&#10;&#10;Description automatically generated">
            <a:extLst>
              <a:ext uri="{FF2B5EF4-FFF2-40B4-BE49-F238E27FC236}">
                <a16:creationId xmlns:a16="http://schemas.microsoft.com/office/drawing/2014/main" id="{9FF4C97C-EE6B-2E4C-C998-6075F8240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378518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2A5E0-D29A-5B1E-8DEC-CEC2EB5A25F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b="1" kern="1200">
                <a:solidFill>
                  <a:schemeClr val="bg1"/>
                </a:solidFill>
                <a:latin typeface="+mj-lt"/>
                <a:ea typeface="+mj-ea"/>
                <a:cs typeface="+mj-cs"/>
              </a:rPr>
              <a:t>Risk</a:t>
            </a:r>
          </a:p>
        </p:txBody>
      </p:sp>
      <p:pic>
        <p:nvPicPr>
          <p:cNvPr id="5" name="Content Placeholder 4" descr="A picture containing text, measuring stick&#10;&#10;Description automatically generated">
            <a:extLst>
              <a:ext uri="{FF2B5EF4-FFF2-40B4-BE49-F238E27FC236}">
                <a16:creationId xmlns:a16="http://schemas.microsoft.com/office/drawing/2014/main" id="{A4F6D65A-6174-58DF-9713-DCAE439AF9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380" y="2420888"/>
            <a:ext cx="6337240" cy="2607321"/>
          </a:xfrm>
          <a:prstGeom prst="rect">
            <a:avLst/>
          </a:prstGeom>
        </p:spPr>
      </p:pic>
      <p:pic>
        <p:nvPicPr>
          <p:cNvPr id="6" name="Picture 2">
            <a:extLst>
              <a:ext uri="{FF2B5EF4-FFF2-40B4-BE49-F238E27FC236}">
                <a16:creationId xmlns:a16="http://schemas.microsoft.com/office/drawing/2014/main" id="{4C9F3AA2-9E22-6328-3911-51F600D37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 y="6525344"/>
            <a:ext cx="332656"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graphical user interface&#10;&#10;Description automatically generated">
            <a:extLst>
              <a:ext uri="{FF2B5EF4-FFF2-40B4-BE49-F238E27FC236}">
                <a16:creationId xmlns:a16="http://schemas.microsoft.com/office/drawing/2014/main" id="{CA1D773E-B92D-65D2-744E-5116D2D05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427131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3FDB-EAEC-365D-686C-7B7DA8B52F52}"/>
              </a:ext>
            </a:extLst>
          </p:cNvPr>
          <p:cNvSpPr>
            <a:spLocks noGrp="1"/>
          </p:cNvSpPr>
          <p:nvPr>
            <p:ph type="title"/>
          </p:nvPr>
        </p:nvSpPr>
        <p:spPr>
          <a:xfrm>
            <a:off x="457200" y="274638"/>
            <a:ext cx="8229600" cy="778098"/>
          </a:xfrm>
        </p:spPr>
        <p:txBody>
          <a:bodyPr>
            <a:normAutofit/>
          </a:bodyPr>
          <a:lstStyle/>
          <a:p>
            <a:r>
              <a:rPr lang="en-US" sz="3000" b="1" dirty="0"/>
              <a:t>Risk</a:t>
            </a:r>
          </a:p>
        </p:txBody>
      </p:sp>
      <p:sp>
        <p:nvSpPr>
          <p:cNvPr id="3" name="Content Placeholder 2">
            <a:extLst>
              <a:ext uri="{FF2B5EF4-FFF2-40B4-BE49-F238E27FC236}">
                <a16:creationId xmlns:a16="http://schemas.microsoft.com/office/drawing/2014/main" id="{E0A1D9B0-1186-7430-D17A-AFCB2279E3D5}"/>
              </a:ext>
            </a:extLst>
          </p:cNvPr>
          <p:cNvSpPr>
            <a:spLocks noGrp="1"/>
          </p:cNvSpPr>
          <p:nvPr>
            <p:ph idx="1"/>
          </p:nvPr>
        </p:nvSpPr>
        <p:spPr>
          <a:xfrm>
            <a:off x="457200" y="1052736"/>
            <a:ext cx="8229600" cy="5073427"/>
          </a:xfrm>
        </p:spPr>
        <p:txBody>
          <a:bodyPr>
            <a:normAutofit fontScale="40000" lnSpcReduction="20000"/>
          </a:bodyPr>
          <a:lstStyle/>
          <a:p>
            <a:r>
              <a:rPr lang="en-GB" sz="5500" dirty="0"/>
              <a:t>Risk management is an inherent part of project management. </a:t>
            </a:r>
          </a:p>
          <a:p>
            <a:r>
              <a:rPr lang="en-GB" sz="5500" dirty="0"/>
              <a:t>All projects go through a planning phase. Their complexity depends on the scope and complexity of the project. </a:t>
            </a:r>
          </a:p>
          <a:p>
            <a:r>
              <a:rPr lang="en-GB" sz="5500" dirty="0"/>
              <a:t>Any uncertainty related to the assumptions that inform the project is a source of risk. If these uncertainties are considered seriously, and planned for, their effects can be ‘controlled’, or minimized. </a:t>
            </a:r>
          </a:p>
          <a:p>
            <a:r>
              <a:rPr lang="en-GB" sz="5500" dirty="0"/>
              <a:t>Project managers most often do this by making sure project plans consider the likelihood and impact of a risk. </a:t>
            </a:r>
          </a:p>
          <a:p>
            <a:r>
              <a:rPr lang="en-GB" sz="5500" dirty="0"/>
              <a:t>Compared to projects in other areas, international development projects have greater exposure to risk. This is because the operating environments for such projects are difficult and often with inadequate resources. </a:t>
            </a:r>
          </a:p>
          <a:p>
            <a:r>
              <a:rPr lang="en-GB" sz="5500" dirty="0"/>
              <a:t>In addition, most of these projects are funded by donors, who come with their own requirements that may require additional resources.</a:t>
            </a:r>
          </a:p>
          <a:p>
            <a:endParaRPr lang="en-US" dirty="0"/>
          </a:p>
        </p:txBody>
      </p:sp>
      <p:pic>
        <p:nvPicPr>
          <p:cNvPr id="4" name="Picture 2">
            <a:extLst>
              <a:ext uri="{FF2B5EF4-FFF2-40B4-BE49-F238E27FC236}">
                <a16:creationId xmlns:a16="http://schemas.microsoft.com/office/drawing/2014/main" id="{AFAE1F0E-8127-699F-C2F9-20FD1A67D9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 y="6453336"/>
            <a:ext cx="404664"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graphical user interface&#10;&#10;Description automatically generated">
            <a:extLst>
              <a:ext uri="{FF2B5EF4-FFF2-40B4-BE49-F238E27FC236}">
                <a16:creationId xmlns:a16="http://schemas.microsoft.com/office/drawing/2014/main" id="{2AEE6D76-CA2B-A804-7E44-096909FDA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99595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t>Probability / Risk Impact Grids </a:t>
            </a:r>
          </a:p>
        </p:txBody>
      </p:sp>
      <p:pic>
        <p:nvPicPr>
          <p:cNvPr id="7169"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00200"/>
            <a:ext cx="76328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 y="6453336"/>
            <a:ext cx="404664"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picture containing graphical user interface&#10;&#10;Description automatically generated">
            <a:extLst>
              <a:ext uri="{FF2B5EF4-FFF2-40B4-BE49-F238E27FC236}">
                <a16:creationId xmlns:a16="http://schemas.microsoft.com/office/drawing/2014/main" id="{043A4F25-1639-460E-6440-37E39DD18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532519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CE4-2E16-94E6-A25D-6F0FF0169363}"/>
              </a:ext>
            </a:extLst>
          </p:cNvPr>
          <p:cNvSpPr>
            <a:spLocks noGrp="1"/>
          </p:cNvSpPr>
          <p:nvPr>
            <p:ph type="title"/>
          </p:nvPr>
        </p:nvSpPr>
        <p:spPr/>
        <p:txBody>
          <a:bodyPr/>
          <a:lstStyle/>
          <a:p>
            <a:r>
              <a:rPr lang="en-US" dirty="0"/>
              <a:t>Community Engagement</a:t>
            </a:r>
          </a:p>
        </p:txBody>
      </p:sp>
      <p:sp>
        <p:nvSpPr>
          <p:cNvPr id="4" name="Rectangle 2">
            <a:extLst>
              <a:ext uri="{FF2B5EF4-FFF2-40B4-BE49-F238E27FC236}">
                <a16:creationId xmlns:a16="http://schemas.microsoft.com/office/drawing/2014/main" id="{DAC6A583-923C-3822-F4DB-6264374CCE2A}"/>
              </a:ext>
            </a:extLst>
          </p:cNvPr>
          <p:cNvSpPr>
            <a:spLocks noChangeArrowheads="1"/>
          </p:cNvSpPr>
          <p:nvPr/>
        </p:nvSpPr>
        <p:spPr bwMode="auto">
          <a:xfrm>
            <a:off x="2483768"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57E0E1C8-0132-8004-7A0D-6A69B7989DB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19264" y="1964261"/>
            <a:ext cx="4536504" cy="292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9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EDB9-6D61-E31E-C104-F4CCC9527665}"/>
              </a:ext>
            </a:extLst>
          </p:cNvPr>
          <p:cNvSpPr>
            <a:spLocks noGrp="1"/>
          </p:cNvSpPr>
          <p:nvPr>
            <p:ph type="title"/>
          </p:nvPr>
        </p:nvSpPr>
        <p:spPr/>
        <p:txBody>
          <a:bodyPr>
            <a:normAutofit/>
          </a:bodyPr>
          <a:lstStyle/>
          <a:p>
            <a:r>
              <a:rPr lang="en-US" sz="3000" b="1" dirty="0"/>
              <a:t>Thinking about project planning</a:t>
            </a:r>
          </a:p>
        </p:txBody>
      </p:sp>
      <p:pic>
        <p:nvPicPr>
          <p:cNvPr id="9" name="Content Placeholder 8" descr="Diagram&#10;&#10;Description automatically generated">
            <a:extLst>
              <a:ext uri="{FF2B5EF4-FFF2-40B4-BE49-F238E27FC236}">
                <a16:creationId xmlns:a16="http://schemas.microsoft.com/office/drawing/2014/main" id="{976AEF0E-3C50-7A68-230F-AE87C51E32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447" y="1600200"/>
            <a:ext cx="5427105" cy="4525963"/>
          </a:xfrm>
        </p:spPr>
      </p:pic>
      <p:pic>
        <p:nvPicPr>
          <p:cNvPr id="10" name="Picture 9" descr="A picture containing graphical user interface&#10;&#10;Description automatically generated">
            <a:extLst>
              <a:ext uri="{FF2B5EF4-FFF2-40B4-BE49-F238E27FC236}">
                <a16:creationId xmlns:a16="http://schemas.microsoft.com/office/drawing/2014/main" id="{499E6C8D-5258-2F58-0A24-20BC298CA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pic>
        <p:nvPicPr>
          <p:cNvPr id="11" name="Picture 2">
            <a:extLst>
              <a:ext uri="{FF2B5EF4-FFF2-40B4-BE49-F238E27FC236}">
                <a16:creationId xmlns:a16="http://schemas.microsoft.com/office/drawing/2014/main" id="{280063ED-861B-07FD-3CC8-9B0EC4B381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91828"/>
            <a:ext cx="395535" cy="395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1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normAutofit/>
          </a:bodyPr>
          <a:lstStyle/>
          <a:p>
            <a:r>
              <a:rPr lang="en-GB" sz="3000" b="1" dirty="0"/>
              <a:t>Warm up Exercise</a:t>
            </a:r>
            <a:r>
              <a:rPr lang="en-GB" dirty="0"/>
              <a:t>:</a:t>
            </a:r>
          </a:p>
        </p:txBody>
      </p:sp>
      <p:sp>
        <p:nvSpPr>
          <p:cNvPr id="3" name="Subtitle 2"/>
          <p:cNvSpPr>
            <a:spLocks noGrp="1"/>
          </p:cNvSpPr>
          <p:nvPr>
            <p:ph type="subTitle" idx="1"/>
          </p:nvPr>
        </p:nvSpPr>
        <p:spPr>
          <a:xfrm>
            <a:off x="827584" y="2132856"/>
            <a:ext cx="7560840" cy="3505944"/>
          </a:xfrm>
        </p:spPr>
        <p:txBody>
          <a:bodyPr>
            <a:normAutofit/>
          </a:bodyPr>
          <a:lstStyle/>
          <a:p>
            <a:pPr algn="l"/>
            <a:r>
              <a:rPr lang="en-GB" dirty="0">
                <a:solidFill>
                  <a:schemeClr val="tx1"/>
                </a:solidFill>
              </a:rPr>
              <a:t>You want to know ‘How well is my child doing at school?’.</a:t>
            </a:r>
          </a:p>
          <a:p>
            <a:pPr algn="l"/>
            <a:endParaRPr lang="en-GB" dirty="0">
              <a:solidFill>
                <a:schemeClr val="tx1"/>
              </a:solidFill>
            </a:endParaRPr>
          </a:p>
          <a:p>
            <a:pPr algn="l"/>
            <a:r>
              <a:rPr lang="en-GB" dirty="0">
                <a:solidFill>
                  <a:schemeClr val="tx1"/>
                </a:solidFill>
              </a:rPr>
              <a:t>What monitoring tools do you use to find out? </a:t>
            </a:r>
          </a:p>
          <a:p>
            <a:pPr algn="l"/>
            <a:endParaRPr lang="en-GB" dirty="0">
              <a:solidFill>
                <a:schemeClr val="tx1"/>
              </a:solidFill>
            </a:endParaRPr>
          </a:p>
          <a:p>
            <a:pPr algn="l"/>
            <a:endParaRPr lang="en-GB"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25344"/>
            <a:ext cx="353661" cy="35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graphical user interface&#10;&#10;Description automatically generated">
            <a:extLst>
              <a:ext uri="{FF2B5EF4-FFF2-40B4-BE49-F238E27FC236}">
                <a16:creationId xmlns:a16="http://schemas.microsoft.com/office/drawing/2014/main" id="{2659025B-339C-50FF-B1EF-602B41557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21044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76064"/>
          </a:xfrm>
        </p:spPr>
        <p:txBody>
          <a:bodyPr>
            <a:normAutofit fontScale="90000"/>
          </a:bodyPr>
          <a:lstStyle/>
          <a:p>
            <a:br>
              <a:rPr lang="en-GB" dirty="0"/>
            </a:br>
            <a:br>
              <a:rPr lang="en-GB" dirty="0"/>
            </a:br>
            <a:r>
              <a:rPr lang="en-GB" sz="3300" b="1" dirty="0"/>
              <a:t>How well is my child doing at school?</a:t>
            </a:r>
            <a:br>
              <a:rPr lang="en-GB" dirty="0"/>
            </a:b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502037"/>
              </p:ext>
            </p:extLst>
          </p:nvPr>
        </p:nvGraphicFramePr>
        <p:xfrm>
          <a:off x="539552" y="1336443"/>
          <a:ext cx="8229600" cy="4887518"/>
        </p:xfrm>
        <a:graphic>
          <a:graphicData uri="http://schemas.openxmlformats.org/drawingml/2006/table">
            <a:tbl>
              <a:tblPr firstRow="1" bandRow="1">
                <a:tableStyleId>{793D81CF-94F2-401A-BA57-92F5A7B2D0C5}</a:tableStyleId>
              </a:tblPr>
              <a:tblGrid>
                <a:gridCol w="123448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869976">
                  <a:extLst>
                    <a:ext uri="{9D8B030D-6E8A-4147-A177-3AD203B41FA5}">
                      <a16:colId xmlns:a16="http://schemas.microsoft.com/office/drawing/2014/main" val="20002"/>
                    </a:ext>
                  </a:extLst>
                </a:gridCol>
                <a:gridCol w="2756992">
                  <a:extLst>
                    <a:ext uri="{9D8B030D-6E8A-4147-A177-3AD203B41FA5}">
                      <a16:colId xmlns:a16="http://schemas.microsoft.com/office/drawing/2014/main" val="20003"/>
                    </a:ext>
                  </a:extLst>
                </a:gridCol>
              </a:tblGrid>
              <a:tr h="241654">
                <a:tc>
                  <a:txBody>
                    <a:bodyPr/>
                    <a:lstStyle/>
                    <a:p>
                      <a:pPr algn="l"/>
                      <a:r>
                        <a:rPr lang="en-GB" sz="1200" dirty="0"/>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Indicators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Quantitative</a:t>
                      </a:r>
                      <a:r>
                        <a:rPr lang="en-GB" sz="1200" baseline="0" dirty="0"/>
                        <a:t> monitoring tools used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Qualitative</a:t>
                      </a:r>
                      <a:r>
                        <a:rPr lang="en-GB" sz="1200" baseline="0" dirty="0"/>
                        <a:t> monitoring tools used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4962">
                <a:tc rowSpan="3">
                  <a:txBody>
                    <a:bodyPr/>
                    <a:lstStyle/>
                    <a:p>
                      <a:r>
                        <a:rPr lang="en-GB" sz="1200" dirty="0"/>
                        <a:t>My child ‘succeeds’ at school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Child demonstrates</a:t>
                      </a:r>
                      <a:r>
                        <a:rPr lang="en-GB" sz="1200" baseline="0" dirty="0"/>
                        <a:t> academic abilities </a:t>
                      </a:r>
                      <a:endParaRPr lang="en-GB" sz="120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itchFamily="34" charset="0"/>
                        <a:buChar char="•"/>
                      </a:pPr>
                      <a:r>
                        <a:rPr lang="en-GB" sz="1200" dirty="0"/>
                        <a:t>Homework markings shows good results (internal</a:t>
                      </a:r>
                      <a:r>
                        <a:rPr lang="en-GB" sz="1200" baseline="0" dirty="0"/>
                        <a:t> / external measurement)</a:t>
                      </a:r>
                      <a:endParaRPr lang="en-GB" sz="1200" dirty="0"/>
                    </a:p>
                    <a:p>
                      <a:pPr marL="171450" indent="-171450">
                        <a:buFont typeface="Arial" pitchFamily="34" charset="0"/>
                        <a:buChar char="•"/>
                      </a:pPr>
                      <a:r>
                        <a:rPr lang="en-GB" sz="1200" dirty="0"/>
                        <a:t>Test results</a:t>
                      </a:r>
                      <a:r>
                        <a:rPr lang="en-GB" sz="1200" baseline="0" dirty="0"/>
                        <a:t> in class (internal assessment and comparison with peer group)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7168">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itchFamily="34" charset="0"/>
                        <a:buChar char="•"/>
                      </a:pPr>
                      <a:r>
                        <a:rPr lang="en-GB" sz="1200" dirty="0"/>
                        <a:t>Exam results (externally</a:t>
                      </a:r>
                      <a:r>
                        <a:rPr lang="en-GB" sz="1200" baseline="0" dirty="0"/>
                        <a:t> assessed)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a:t>Wins scholarship to Uni (externally</a:t>
                      </a:r>
                      <a:r>
                        <a:rPr lang="en-GB" sz="1200" baseline="0" dirty="0"/>
                        <a:t> assessed)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dirty="0"/>
                        <a:t>Wins place at Uni (external</a:t>
                      </a:r>
                      <a:r>
                        <a:rPr lang="en-GB" sz="1200" baseline="0" dirty="0"/>
                        <a:t> recognition of success)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070">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Child</a:t>
                      </a:r>
                      <a:r>
                        <a:rPr lang="en-GB" sz="1200" baseline="0" dirty="0"/>
                        <a:t> is ‘happy’ and socially well adjusted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dirty="0"/>
                        <a:t>Feedback from child </a:t>
                      </a:r>
                    </a:p>
                    <a:p>
                      <a:pPr marL="0" indent="0">
                        <a:buFont typeface="Arial" pitchFamily="34" charset="0"/>
                        <a:buNone/>
                      </a:pPr>
                      <a:r>
                        <a:rPr lang="en-GB" sz="1200" dirty="0"/>
                        <a:t>Parental</a:t>
                      </a:r>
                      <a:r>
                        <a:rPr lang="en-GB" sz="1200" baseline="0" dirty="0"/>
                        <a:t> o</a:t>
                      </a:r>
                      <a:r>
                        <a:rPr lang="en-GB" sz="1200" dirty="0"/>
                        <a:t>bservation</a:t>
                      </a:r>
                      <a:r>
                        <a:rPr lang="en-GB" sz="1200" baseline="0" dirty="0"/>
                        <a:t> of child:</a:t>
                      </a:r>
                    </a:p>
                    <a:p>
                      <a:pPr marL="171450" indent="-171450">
                        <a:buFont typeface="Arial" pitchFamily="34" charset="0"/>
                        <a:buChar char="•"/>
                      </a:pPr>
                      <a:r>
                        <a:rPr lang="en-GB" sz="1200" baseline="0" dirty="0"/>
                        <a:t>Eager to attend school</a:t>
                      </a:r>
                    </a:p>
                    <a:p>
                      <a:pPr marL="171450" indent="-171450">
                        <a:buFont typeface="Arial" pitchFamily="34" charset="0"/>
                        <a:buChar char="•"/>
                      </a:pPr>
                      <a:r>
                        <a:rPr lang="en-GB" sz="1200" baseline="0" dirty="0"/>
                        <a:t>Little sign of stress</a:t>
                      </a:r>
                    </a:p>
                    <a:p>
                      <a:pPr marL="171450" indent="-171450">
                        <a:buFont typeface="Arial" pitchFamily="34" charset="0"/>
                        <a:buChar char="•"/>
                      </a:pPr>
                      <a:r>
                        <a:rPr lang="en-GB" sz="1200" baseline="0" dirty="0"/>
                        <a:t>Does not report bullying</a:t>
                      </a:r>
                    </a:p>
                    <a:p>
                      <a:pPr marL="171450" indent="-171450">
                        <a:buFont typeface="Arial" pitchFamily="34" charset="0"/>
                        <a:buChar char="•"/>
                      </a:pPr>
                      <a:r>
                        <a:rPr lang="en-GB" sz="1200" baseline="0" dirty="0"/>
                        <a:t>Makes and maintains friendship</a:t>
                      </a:r>
                    </a:p>
                    <a:p>
                      <a:pPr marL="171450" indent="-171450">
                        <a:buFont typeface="Arial" pitchFamily="34" charset="0"/>
                        <a:buChar char="•"/>
                      </a:pPr>
                      <a:r>
                        <a:rPr lang="en-GB" sz="1200" baseline="0" dirty="0"/>
                        <a:t>Is popular with peers (invited to birthday parties, etc)</a:t>
                      </a:r>
                    </a:p>
                    <a:p>
                      <a:pPr marL="171450" indent="-171450">
                        <a:buFont typeface="Arial" pitchFamily="34" charset="0"/>
                        <a:buChar char="•"/>
                      </a:pPr>
                      <a:r>
                        <a:rPr lang="en-GB" sz="1200" baseline="0" dirty="0"/>
                        <a:t>Plays happily in playground </a:t>
                      </a:r>
                    </a:p>
                    <a:p>
                      <a:pPr marL="0" indent="0">
                        <a:buFont typeface="Arial" pitchFamily="34" charset="0"/>
                        <a:buNone/>
                      </a:pPr>
                      <a:r>
                        <a:rPr lang="en-GB" sz="1200" baseline="0" dirty="0"/>
                        <a:t>Feedback from teacher (Parent Teacher Meetings </a:t>
                      </a:r>
                    </a:p>
                    <a:p>
                      <a:pPr marL="171450" indent="-171450">
                        <a:buFont typeface="Arial" pitchFamily="34" charset="0"/>
                        <a:buChar char="•"/>
                      </a:pPr>
                      <a:r>
                        <a:rPr lang="en-GB" sz="1200" baseline="0" dirty="0"/>
                        <a:t>Gets work done on time</a:t>
                      </a:r>
                    </a:p>
                    <a:p>
                      <a:pPr marL="171450" indent="-171450">
                        <a:buFont typeface="Arial" pitchFamily="34" charset="0"/>
                        <a:buChar char="•"/>
                      </a:pPr>
                      <a:r>
                        <a:rPr lang="en-GB" sz="1200" baseline="0" dirty="0"/>
                        <a:t>Is enthusiastic about learning </a:t>
                      </a:r>
                    </a:p>
                    <a:p>
                      <a:pPr marL="171450" indent="-171450">
                        <a:buFont typeface="Arial" pitchFamily="34" charset="0"/>
                        <a:buChar char="•"/>
                      </a:pPr>
                      <a:r>
                        <a:rPr lang="en-GB" sz="1200" baseline="0" dirty="0"/>
                        <a:t>A good team player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4" y="6491828"/>
            <a:ext cx="395536" cy="3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picture containing graphical user interface&#10;&#10;Description automatically generated">
            <a:extLst>
              <a:ext uri="{FF2B5EF4-FFF2-40B4-BE49-F238E27FC236}">
                <a16:creationId xmlns:a16="http://schemas.microsoft.com/office/drawing/2014/main" id="{BA7ABF52-D55D-5403-3FEB-377F3CEE3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272586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000" b="1" dirty="0"/>
              <a:t>The project cycle</a:t>
            </a:r>
          </a:p>
        </p:txBody>
      </p:sp>
      <p:pic>
        <p:nvPicPr>
          <p:cNvPr id="3" name="Picture 4" descr="http://cnx.org/content/m31913/latest/Fig1new.jpg"/>
          <p:cNvPicPr>
            <a:picLocks noChangeAspect="1" noChangeArrowheads="1"/>
          </p:cNvPicPr>
          <p:nvPr/>
        </p:nvPicPr>
        <p:blipFill>
          <a:blip r:embed="rId2" cstate="print"/>
          <a:srcRect/>
          <a:stretch>
            <a:fillRect/>
          </a:stretch>
        </p:blipFill>
        <p:spPr bwMode="auto">
          <a:xfrm>
            <a:off x="1475656" y="1052736"/>
            <a:ext cx="5868144" cy="5472608"/>
          </a:xfrm>
          <a:prstGeom prst="rect">
            <a:avLst/>
          </a:prstGeom>
          <a:noFill/>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525344"/>
            <a:ext cx="332655" cy="33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graphical user interface&#10;&#10;Description automatically generated">
            <a:extLst>
              <a:ext uri="{FF2B5EF4-FFF2-40B4-BE49-F238E27FC236}">
                <a16:creationId xmlns:a16="http://schemas.microsoft.com/office/drawing/2014/main" id="{CEC5E4DC-4816-197E-8F03-8FEFBF553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776F5-2589-45BE-866D-65ED188F5469}"/>
              </a:ext>
            </a:extLst>
          </p:cNvPr>
          <p:cNvSpPr txBox="1"/>
          <p:nvPr/>
        </p:nvSpPr>
        <p:spPr>
          <a:xfrm>
            <a:off x="539552" y="404664"/>
            <a:ext cx="8208912" cy="1015663"/>
          </a:xfrm>
          <a:prstGeom prst="rect">
            <a:avLst/>
          </a:prstGeom>
          <a:noFill/>
        </p:spPr>
        <p:txBody>
          <a:bodyPr wrap="square" rtlCol="0">
            <a:spAutoFit/>
          </a:bodyPr>
          <a:lstStyle/>
          <a:p>
            <a:pPr algn="ctr"/>
            <a:r>
              <a:rPr lang="en-US" sz="3000" b="1" dirty="0"/>
              <a:t>Identify the problem(s) you want to address and be sure of your objectives </a:t>
            </a:r>
          </a:p>
        </p:txBody>
      </p:sp>
      <p:pic>
        <p:nvPicPr>
          <p:cNvPr id="3" name="Picture 2">
            <a:extLst>
              <a:ext uri="{FF2B5EF4-FFF2-40B4-BE49-F238E27FC236}">
                <a16:creationId xmlns:a16="http://schemas.microsoft.com/office/drawing/2014/main" id="{CDF995A5-27BD-5FC9-84D3-FBC53DD74F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36945"/>
            <a:ext cx="3151969" cy="33482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836218B-EFCB-5D50-2986-1341F92B2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36946"/>
            <a:ext cx="3744415" cy="3339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AACE8E6-01C8-411E-6CDB-EBE8E93BF5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525344"/>
            <a:ext cx="332655" cy="33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graphical user interface&#10;&#10;Description automatically generated">
            <a:extLst>
              <a:ext uri="{FF2B5EF4-FFF2-40B4-BE49-F238E27FC236}">
                <a16:creationId xmlns:a16="http://schemas.microsoft.com/office/drawing/2014/main" id="{4FA93331-D8E2-CBCE-B2BE-306188516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3058" y="6689596"/>
            <a:ext cx="908720" cy="156502"/>
          </a:xfrm>
          <a:prstGeom prst="rect">
            <a:avLst/>
          </a:prstGeom>
        </p:spPr>
      </p:pic>
    </p:spTree>
    <p:extLst>
      <p:ext uri="{BB962C8B-B14F-4D97-AF65-F5344CB8AC3E}">
        <p14:creationId xmlns:p14="http://schemas.microsoft.com/office/powerpoint/2010/main" val="370010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49001A-C327-AE88-709D-B764ED0D2CC0}"/>
              </a:ext>
            </a:extLst>
          </p:cNvPr>
          <p:cNvSpPr>
            <a:spLocks noGrp="1"/>
          </p:cNvSpPr>
          <p:nvPr>
            <p:ph type="ctrTitle"/>
          </p:nvPr>
        </p:nvSpPr>
        <p:spPr>
          <a:xfrm>
            <a:off x="1143002" y="1999615"/>
            <a:ext cx="6858000" cy="2764028"/>
          </a:xfrm>
        </p:spPr>
        <p:txBody>
          <a:bodyPr anchor="ctr">
            <a:normAutofit/>
          </a:bodyPr>
          <a:lstStyle/>
          <a:p>
            <a:r>
              <a:rPr lang="en-US" sz="6300"/>
              <a:t>Two popular project management tools </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6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normAutofit fontScale="90000"/>
          </a:bodyPr>
          <a:lstStyle/>
          <a:p>
            <a:r>
              <a:rPr lang="en-GB" sz="3300" b="1" dirty="0"/>
              <a:t>The Logical Framework</a:t>
            </a:r>
            <a:br>
              <a:rPr lang="en-GB" b="1" dirty="0"/>
            </a:br>
            <a:br>
              <a:rPr lang="en-GB" b="1" dirty="0"/>
            </a:br>
            <a:r>
              <a:rPr lang="en-GB" b="1" dirty="0"/>
              <a:t> </a:t>
            </a:r>
          </a:p>
        </p:txBody>
      </p:sp>
      <p:graphicFrame>
        <p:nvGraphicFramePr>
          <p:cNvPr id="6" name="Table 5"/>
          <p:cNvGraphicFramePr>
            <a:graphicFrameLocks noGrp="1"/>
          </p:cNvGraphicFramePr>
          <p:nvPr>
            <p:extLst>
              <p:ext uri="{D42A27DB-BD31-4B8C-83A1-F6EECF244321}">
                <p14:modId xmlns:p14="http://schemas.microsoft.com/office/powerpoint/2010/main" val="1744297468"/>
              </p:ext>
            </p:extLst>
          </p:nvPr>
        </p:nvGraphicFramePr>
        <p:xfrm>
          <a:off x="467544" y="980728"/>
          <a:ext cx="7920880" cy="5309509"/>
        </p:xfrm>
        <a:graphic>
          <a:graphicData uri="http://schemas.openxmlformats.org/drawingml/2006/table">
            <a:tbl>
              <a:tblPr/>
              <a:tblGrid>
                <a:gridCol w="1980220">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1836204">
                  <a:extLst>
                    <a:ext uri="{9D8B030D-6E8A-4147-A177-3AD203B41FA5}">
                      <a16:colId xmlns:a16="http://schemas.microsoft.com/office/drawing/2014/main" val="20002"/>
                    </a:ext>
                  </a:extLst>
                </a:gridCol>
                <a:gridCol w="1980220">
                  <a:extLst>
                    <a:ext uri="{9D8B030D-6E8A-4147-A177-3AD203B41FA5}">
                      <a16:colId xmlns:a16="http://schemas.microsoft.com/office/drawing/2014/main" val="20003"/>
                    </a:ext>
                  </a:extLst>
                </a:gridCol>
              </a:tblGrid>
              <a:tr h="382930">
                <a:tc>
                  <a:txBody>
                    <a:bodyPr/>
                    <a:lstStyle/>
                    <a:p>
                      <a:pPr algn="ctr">
                        <a:spcAft>
                          <a:spcPts val="0"/>
                        </a:spcAft>
                      </a:pPr>
                      <a:r>
                        <a:rPr lang="en-GB" sz="1200" b="1" dirty="0">
                          <a:effectLst/>
                          <a:latin typeface="+mn-lt"/>
                        </a:rPr>
                        <a:t>Project summary</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n-GB" sz="1200" b="1" dirty="0">
                          <a:effectLst/>
                          <a:latin typeface="+mn-lt"/>
                          <a:ea typeface="Times New Roman"/>
                        </a:rPr>
                        <a:t>Measurable indicators</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n-GB" sz="1200" b="1" dirty="0">
                          <a:effectLst/>
                          <a:latin typeface="+mn-lt"/>
                          <a:ea typeface="Times New Roman"/>
                        </a:rPr>
                        <a:t>Means of Verification</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en-GB" sz="1200" b="1" dirty="0">
                          <a:effectLst/>
                          <a:latin typeface="+mn-lt"/>
                          <a:ea typeface="Times New Roman"/>
                        </a:rPr>
                        <a:t>Important assumptions</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10000"/>
                  </a:ext>
                </a:extLst>
              </a:tr>
              <a:tr h="1044354">
                <a:tc>
                  <a:txBody>
                    <a:bodyPr/>
                    <a:lstStyle/>
                    <a:p>
                      <a:pPr>
                        <a:spcAft>
                          <a:spcPts val="0"/>
                        </a:spcAft>
                      </a:pPr>
                      <a:r>
                        <a:rPr lang="en-GB" sz="1200" b="1" dirty="0">
                          <a:effectLst/>
                          <a:latin typeface="+mn-lt"/>
                          <a:ea typeface="Times New Roman"/>
                        </a:rPr>
                        <a:t>Goal:</a:t>
                      </a:r>
                      <a:endParaRPr lang="en-GB" sz="1200" dirty="0">
                        <a:effectLst/>
                        <a:latin typeface="+mn-lt"/>
                        <a:ea typeface="Times New Roman"/>
                      </a:endParaRPr>
                    </a:p>
                    <a:p>
                      <a:pPr>
                        <a:spcAft>
                          <a:spcPts val="0"/>
                        </a:spcAft>
                      </a:pPr>
                      <a:r>
                        <a:rPr lang="en-US" sz="1200" dirty="0">
                          <a:effectLst/>
                          <a:latin typeface="+mn-lt"/>
                          <a:ea typeface="Times New Roman"/>
                        </a:rPr>
                        <a:t>Overall goal which this project will help to achieve </a:t>
                      </a:r>
                      <a:endParaRPr lang="en-GB" sz="1200" dirty="0">
                        <a:effectLst/>
                        <a:latin typeface="+mn-lt"/>
                        <a:ea typeface="Times New Roman"/>
                      </a:endParaRP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The evidence (quantitative/qualitative/time) which will be used to measure/judge the achievement of goal</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Sources of information/data which will be used to assess the indicators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p>
                    <a:p>
                      <a:pPr>
                        <a:spcAft>
                          <a:spcPts val="0"/>
                        </a:spcAft>
                      </a:pPr>
                      <a:r>
                        <a:rPr lang="en-GB" sz="1200">
                          <a:effectLst/>
                          <a:latin typeface="+mn-lt"/>
                          <a:ea typeface="Times New Roman"/>
                        </a:rPr>
                        <a:t>Main external factors necessary to sustain objectives in the long run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2473">
                <a:tc>
                  <a:txBody>
                    <a:bodyPr/>
                    <a:lstStyle/>
                    <a:p>
                      <a:pPr>
                        <a:spcAft>
                          <a:spcPts val="0"/>
                        </a:spcAft>
                      </a:pPr>
                      <a:r>
                        <a:rPr lang="en-GB" sz="1200" b="1" dirty="0">
                          <a:effectLst/>
                          <a:latin typeface="+mn-lt"/>
                          <a:ea typeface="Times New Roman"/>
                        </a:rPr>
                        <a:t>Purpose:</a:t>
                      </a:r>
                      <a:endParaRPr lang="en-GB" sz="1200" dirty="0">
                        <a:effectLst/>
                        <a:latin typeface="+mn-lt"/>
                        <a:ea typeface="Times New Roman"/>
                      </a:endParaRPr>
                    </a:p>
                    <a:p>
                      <a:pPr>
                        <a:spcAft>
                          <a:spcPts val="0"/>
                        </a:spcAft>
                      </a:pPr>
                      <a:r>
                        <a:rPr lang="en-GB" sz="1200" dirty="0">
                          <a:effectLst/>
                          <a:latin typeface="+mn-lt"/>
                          <a:ea typeface="Times New Roman"/>
                        </a:rPr>
                        <a:t>Immediate impact on the project area or target group i.e. the change or benefit to be achieved by the project </a:t>
                      </a:r>
                    </a:p>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The evidence (quantitative/qualitative/time) which will be used to measure/judge the achievement of the purpose</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Sources of information/data which will be used to assess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p>
                    <a:p>
                      <a:pPr>
                        <a:spcAft>
                          <a:spcPts val="0"/>
                        </a:spcAft>
                      </a:pPr>
                      <a:r>
                        <a:rPr lang="en-GB" sz="1200">
                          <a:effectLst/>
                          <a:latin typeface="+mn-lt"/>
                          <a:ea typeface="Times New Roman"/>
                        </a:rPr>
                        <a:t>Main external factors necessary if project purpose is to contribute to reaching project goal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8413">
                <a:tc>
                  <a:txBody>
                    <a:bodyPr/>
                    <a:lstStyle/>
                    <a:p>
                      <a:pPr>
                        <a:spcAft>
                          <a:spcPts val="0"/>
                        </a:spcAft>
                      </a:pPr>
                      <a:r>
                        <a:rPr lang="en-GB" sz="1200" b="1">
                          <a:effectLst/>
                          <a:latin typeface="+mn-lt"/>
                          <a:ea typeface="Times New Roman"/>
                        </a:rPr>
                        <a:t>Outcomes</a:t>
                      </a:r>
                      <a:endParaRPr lang="en-GB" sz="1200">
                        <a:effectLst/>
                        <a:latin typeface="+mn-lt"/>
                        <a:ea typeface="Times New Roman"/>
                      </a:endParaRPr>
                    </a:p>
                    <a:p>
                      <a:pPr>
                        <a:spcAft>
                          <a:spcPts val="0"/>
                        </a:spcAft>
                      </a:pPr>
                      <a:r>
                        <a:rPr lang="en-GB" sz="1200">
                          <a:effectLst/>
                          <a:latin typeface="+mn-lt"/>
                          <a:ea typeface="Times New Roman"/>
                        </a:rPr>
                        <a:t>The specific deliverable results expected from the project to attain the purpose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The evidence </a:t>
                      </a:r>
                      <a:r>
                        <a:rPr lang="en-GB" sz="1200">
                          <a:effectLst/>
                          <a:latin typeface="+mn-lt"/>
                          <a:ea typeface="Times New Roman"/>
                        </a:rPr>
                        <a:t>(quantitative/qualitative/time) </a:t>
                      </a:r>
                      <a:r>
                        <a:rPr lang="en-GB" sz="1200" dirty="0">
                          <a:effectLst/>
                          <a:latin typeface="+mn-lt"/>
                          <a:ea typeface="Times New Roman"/>
                        </a:rPr>
                        <a:t>which will be used to measure/judge the achievement of the outputs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Sources of information/data which will be used to asses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Main external factors necessary for outputs to achieve project purpose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18413">
                <a:tc>
                  <a:txBody>
                    <a:bodyPr/>
                    <a:lstStyle/>
                    <a:p>
                      <a:pPr>
                        <a:spcAft>
                          <a:spcPts val="0"/>
                        </a:spcAft>
                      </a:pPr>
                      <a:r>
                        <a:rPr lang="en-GB" sz="1200" b="1">
                          <a:effectLst/>
                          <a:latin typeface="+mn-lt"/>
                          <a:ea typeface="Times New Roman"/>
                        </a:rPr>
                        <a:t>Activities</a:t>
                      </a:r>
                      <a:endParaRPr lang="en-GB" sz="1200">
                        <a:effectLst/>
                        <a:latin typeface="+mn-lt"/>
                        <a:ea typeface="Times New Roman"/>
                      </a:endParaRPr>
                    </a:p>
                    <a:p>
                      <a:pPr>
                        <a:spcAft>
                          <a:spcPts val="0"/>
                        </a:spcAft>
                      </a:pPr>
                      <a:r>
                        <a:rPr lang="en-GB" sz="1200">
                          <a:effectLst/>
                          <a:latin typeface="+mn-lt"/>
                          <a:ea typeface="Times New Roman"/>
                        </a:rPr>
                        <a:t>These are the tasks to be done to produce the outputs </a:t>
                      </a:r>
                    </a:p>
                    <a:p>
                      <a:pPr>
                        <a:spcAft>
                          <a:spcPts val="0"/>
                        </a:spcAft>
                      </a:pPr>
                      <a:r>
                        <a:rPr lang="en-GB" sz="1200">
                          <a:effectLst/>
                          <a:latin typeface="+mn-lt"/>
                          <a:ea typeface="Times New Roman"/>
                        </a:rPr>
                        <a:t> </a:t>
                      </a:r>
                    </a:p>
                    <a:p>
                      <a:pPr>
                        <a:spcAft>
                          <a:spcPts val="0"/>
                        </a:spcAft>
                      </a:pPr>
                      <a:r>
                        <a:rPr lang="en-GB" sz="1200">
                          <a:effectLst/>
                          <a:latin typeface="+mn-lt"/>
                          <a:ea typeface="Times New Roman"/>
                        </a:rPr>
                        <a:t> </a:t>
                      </a:r>
                    </a:p>
                    <a:p>
                      <a:pPr>
                        <a:spcAft>
                          <a:spcPts val="0"/>
                        </a:spcAft>
                      </a:pPr>
                      <a:r>
                        <a:rPr lang="en-GB" sz="1200">
                          <a:effectLst/>
                          <a:latin typeface="+mn-lt"/>
                          <a:ea typeface="Times New Roman"/>
                        </a:rPr>
                        <a:t>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b="1">
                          <a:effectLst/>
                          <a:latin typeface="+mn-lt"/>
                          <a:ea typeface="Times New Roman"/>
                        </a:rPr>
                        <a:t>Inputs</a:t>
                      </a:r>
                      <a:endParaRPr lang="en-GB" sz="1200">
                        <a:effectLst/>
                        <a:latin typeface="+mn-lt"/>
                        <a:ea typeface="Times New Roman"/>
                      </a:endParaRPr>
                    </a:p>
                    <a:p>
                      <a:pPr>
                        <a:spcAft>
                          <a:spcPts val="0"/>
                        </a:spcAft>
                      </a:pPr>
                      <a:r>
                        <a:rPr lang="en-GB" sz="1200">
                          <a:effectLst/>
                          <a:latin typeface="+mn-lt"/>
                          <a:ea typeface="Times New Roman"/>
                        </a:rPr>
                        <a:t>This is a summary of the project budget and other key inputs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effectLst/>
                          <a:latin typeface="+mn-lt"/>
                          <a:ea typeface="Times New Roman"/>
                        </a:rPr>
                        <a:t> </a:t>
                      </a:r>
                    </a:p>
                    <a:p>
                      <a:pPr>
                        <a:spcAft>
                          <a:spcPts val="0"/>
                        </a:spcAft>
                      </a:pPr>
                      <a:r>
                        <a:rPr lang="en-GB" sz="1200">
                          <a:effectLst/>
                          <a:latin typeface="+mn-lt"/>
                          <a:ea typeface="Times New Roman"/>
                        </a:rPr>
                        <a:t>Sources of information/data which will be used to assess the indicator(s)</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mn-lt"/>
                          <a:ea typeface="Times New Roman"/>
                        </a:rPr>
                        <a:t> </a:t>
                      </a:r>
                    </a:p>
                    <a:p>
                      <a:pPr>
                        <a:spcAft>
                          <a:spcPts val="0"/>
                        </a:spcAft>
                      </a:pPr>
                      <a:r>
                        <a:rPr lang="en-GB" sz="1200" dirty="0">
                          <a:effectLst/>
                          <a:latin typeface="+mn-lt"/>
                          <a:ea typeface="Times New Roman"/>
                        </a:rPr>
                        <a:t>Main external factors necessary for activities to achieve project outputs </a:t>
                      </a:r>
                    </a:p>
                  </a:txBody>
                  <a:tcPr marL="67440" marR="67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0634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1922</Words>
  <Application>Microsoft Macintosh PowerPoint</Application>
  <PresentationFormat>On-screen Show (4:3)</PresentationFormat>
  <Paragraphs>242</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Georgia</vt:lpstr>
      <vt:lpstr>Office Theme</vt:lpstr>
      <vt:lpstr>Monitoring, Evaluation, Accountability and Learning   A three day training course for partners of Terre des hommes in Gaza   December 6 to 8, 2022</vt:lpstr>
      <vt:lpstr>Welcome to MEAL</vt:lpstr>
      <vt:lpstr>Thinking about project planning</vt:lpstr>
      <vt:lpstr>Warm up Exercise:</vt:lpstr>
      <vt:lpstr>  How well is my child doing at school?  </vt:lpstr>
      <vt:lpstr>The project cycle</vt:lpstr>
      <vt:lpstr>PowerPoint Presentation</vt:lpstr>
      <vt:lpstr>Two popular project management tools </vt:lpstr>
      <vt:lpstr>The Logical Framework   </vt:lpstr>
      <vt:lpstr>An alternative Logical Framework </vt:lpstr>
      <vt:lpstr>  Every project and programme expects some changes in someone’s life directly or indirectly.   The key element in this approach is to establish clearly the relationship between the expected changes and the activities.   Please see the paper: Theories of Change and the Log frame   </vt:lpstr>
      <vt:lpstr>What is a ‘Theory of Change’</vt:lpstr>
      <vt:lpstr>What do Theories of Change look like? </vt:lpstr>
      <vt:lpstr>Another example of how a Theory of change can be presented </vt:lpstr>
      <vt:lpstr>Thinking about Monitoring, Evaluation and Learning</vt:lpstr>
      <vt:lpstr>Key Terms</vt:lpstr>
      <vt:lpstr>Key Terms, continued</vt:lpstr>
      <vt:lpstr>Some more on Learning</vt:lpstr>
      <vt:lpstr>Gantt or ‘Timebar Chart’</vt:lpstr>
      <vt:lpstr>Simple project monitoring tools for use in the field </vt:lpstr>
      <vt:lpstr>Qualitative and Quantitative measurement tools </vt:lpstr>
      <vt:lpstr>Risk</vt:lpstr>
      <vt:lpstr>Risk</vt:lpstr>
      <vt:lpstr>Probability / Risk Impact Grids </vt:lpstr>
      <vt:lpstr>Community Engagement</vt:lpstr>
    </vt:vector>
  </TitlesOfParts>
  <Company>TDH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Learning and Evaluation: One day with Amnesty International UK</dc:title>
  <dc:creator>Geoffrey Cordell</dc:creator>
  <cp:lastModifiedBy>Geoffrey Cordell</cp:lastModifiedBy>
  <cp:revision>56</cp:revision>
  <dcterms:created xsi:type="dcterms:W3CDTF">2013-03-24T01:36:43Z</dcterms:created>
  <dcterms:modified xsi:type="dcterms:W3CDTF">2022-11-21T08:43:22Z</dcterms:modified>
</cp:coreProperties>
</file>